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5"/>
  </p:notesMasterIdLst>
  <p:sldIdLst>
    <p:sldId id="256" r:id="rId3"/>
    <p:sldId id="257" r:id="rId4"/>
    <p:sldId id="258" r:id="rId5"/>
    <p:sldId id="259" r:id="rId6"/>
    <p:sldId id="286" r:id="rId7"/>
    <p:sldId id="285" r:id="rId8"/>
    <p:sldId id="260" r:id="rId9"/>
    <p:sldId id="261" r:id="rId10"/>
    <p:sldId id="262" r:id="rId11"/>
    <p:sldId id="264" r:id="rId12"/>
    <p:sldId id="263" r:id="rId13"/>
    <p:sldId id="287" r:id="rId14"/>
    <p:sldId id="265" r:id="rId15"/>
    <p:sldId id="266" r:id="rId16"/>
    <p:sldId id="288" r:id="rId17"/>
    <p:sldId id="289" r:id="rId18"/>
    <p:sldId id="267" r:id="rId19"/>
    <p:sldId id="268" r:id="rId20"/>
    <p:sldId id="323" r:id="rId21"/>
    <p:sldId id="324" r:id="rId22"/>
    <p:sldId id="325" r:id="rId23"/>
    <p:sldId id="269" r:id="rId24"/>
    <p:sldId id="270" r:id="rId25"/>
    <p:sldId id="326" r:id="rId26"/>
    <p:sldId id="271" r:id="rId27"/>
    <p:sldId id="290" r:id="rId28"/>
    <p:sldId id="319" r:id="rId29"/>
    <p:sldId id="273" r:id="rId30"/>
    <p:sldId id="275" r:id="rId31"/>
    <p:sldId id="276" r:id="rId32"/>
    <p:sldId id="277" r:id="rId33"/>
    <p:sldId id="278" r:id="rId34"/>
    <p:sldId id="274" r:id="rId35"/>
    <p:sldId id="279" r:id="rId36"/>
    <p:sldId id="280" r:id="rId37"/>
    <p:sldId id="281" r:id="rId38"/>
    <p:sldId id="282" r:id="rId39"/>
    <p:sldId id="283" r:id="rId40"/>
    <p:sldId id="284" r:id="rId41"/>
    <p:sldId id="291" r:id="rId42"/>
    <p:sldId id="294" r:id="rId43"/>
    <p:sldId id="292" r:id="rId44"/>
    <p:sldId id="296" r:id="rId45"/>
    <p:sldId id="297" r:id="rId46"/>
    <p:sldId id="298" r:id="rId47"/>
    <p:sldId id="320" r:id="rId48"/>
    <p:sldId id="299" r:id="rId49"/>
    <p:sldId id="300" r:id="rId50"/>
    <p:sldId id="301" r:id="rId51"/>
    <p:sldId id="327" r:id="rId52"/>
    <p:sldId id="302" r:id="rId53"/>
    <p:sldId id="303" r:id="rId54"/>
    <p:sldId id="304" r:id="rId55"/>
    <p:sldId id="305" r:id="rId56"/>
    <p:sldId id="307" r:id="rId57"/>
    <p:sldId id="308" r:id="rId58"/>
    <p:sldId id="309" r:id="rId59"/>
    <p:sldId id="310" r:id="rId60"/>
    <p:sldId id="311" r:id="rId61"/>
    <p:sldId id="312" r:id="rId62"/>
    <p:sldId id="321" r:id="rId63"/>
    <p:sldId id="322"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1" autoAdjust="0"/>
    <p:restoredTop sz="94684" autoAdjust="0"/>
  </p:normalViewPr>
  <p:slideViewPr>
    <p:cSldViewPr>
      <p:cViewPr>
        <p:scale>
          <a:sx n="60" d="100"/>
          <a:sy n="60" d="100"/>
        </p:scale>
        <p:origin x="-714" y="-222"/>
      </p:cViewPr>
      <p:guideLst>
        <p:guide orient="horz" pos="2160"/>
        <p:guide pos="2880"/>
      </p:guideLst>
    </p:cSldViewPr>
  </p:slideViewPr>
  <p:outlineViewPr>
    <p:cViewPr>
      <p:scale>
        <a:sx n="33" d="100"/>
        <a:sy n="33" d="100"/>
      </p:scale>
      <p:origin x="0" y="4362"/>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4183B-67A1-416C-8189-DF0421EEC51B}" type="datetimeFigureOut">
              <a:rPr lang="en-US" smtClean="0"/>
              <a:pPr/>
              <a:t>4/13/2012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4F2ED4-E468-4B95-AAF0-6CDDC190E988}" type="slidenum">
              <a:rPr lang="en-US" smtClean="0"/>
              <a:pPr/>
              <a:t>‹#›</a:t>
            </a:fld>
            <a:endParaRPr lang="en-US"/>
          </a:p>
        </p:txBody>
      </p:sp>
    </p:spTree>
    <p:extLst>
      <p:ext uri="{BB962C8B-B14F-4D97-AF65-F5344CB8AC3E}">
        <p14:creationId xmlns="" xmlns:p14="http://schemas.microsoft.com/office/powerpoint/2010/main" val="1694919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C8599E4-48EE-4DFD-8610-C80A47B355B1}" type="slidenum">
              <a:rPr lang="en-GB">
                <a:solidFill>
                  <a:prstClr val="black"/>
                </a:solidFill>
                <a:latin typeface="CK Journaling" pitchFamily="2" charset="0"/>
              </a:rPr>
              <a:pPr eaLnBrk="1" hangingPunct="1"/>
              <a:t>27</a:t>
            </a:fld>
            <a:endParaRPr lang="en-GB" dirty="0">
              <a:solidFill>
                <a:prstClr val="black"/>
              </a:solidFill>
              <a:latin typeface="CK Journaling" pitchFamily="2"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dirty="0" smtClean="0">
              <a:latin typeface="CK Journaling" pitchFamily="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D7C13E-0C1D-40DF-B726-8EA2030E7911}"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DF8CD-1ABF-4B22-B0C7-C42590BCC3AF}" type="slidenum">
              <a:rPr lang="en-US" smtClean="0"/>
              <a:pPr/>
              <a:t>‹#›</a:t>
            </a:fld>
            <a:endParaRPr lang="en-US"/>
          </a:p>
        </p:txBody>
      </p:sp>
    </p:spTree>
    <p:extLst>
      <p:ext uri="{BB962C8B-B14F-4D97-AF65-F5344CB8AC3E}">
        <p14:creationId xmlns="" xmlns:p14="http://schemas.microsoft.com/office/powerpoint/2010/main" val="197446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7C13E-0C1D-40DF-B726-8EA2030E7911}"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DF8CD-1ABF-4B22-B0C7-C42590BCC3AF}" type="slidenum">
              <a:rPr lang="en-US" smtClean="0"/>
              <a:pPr/>
              <a:t>‹#›</a:t>
            </a:fld>
            <a:endParaRPr lang="en-US"/>
          </a:p>
        </p:txBody>
      </p:sp>
    </p:spTree>
    <p:extLst>
      <p:ext uri="{BB962C8B-B14F-4D97-AF65-F5344CB8AC3E}">
        <p14:creationId xmlns="" xmlns:p14="http://schemas.microsoft.com/office/powerpoint/2010/main" val="3829631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7C13E-0C1D-40DF-B726-8EA2030E7911}"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DF8CD-1ABF-4B22-B0C7-C42590BCC3AF}" type="slidenum">
              <a:rPr lang="en-US" smtClean="0"/>
              <a:pPr/>
              <a:t>‹#›</a:t>
            </a:fld>
            <a:endParaRPr lang="en-US"/>
          </a:p>
        </p:txBody>
      </p:sp>
    </p:spTree>
    <p:extLst>
      <p:ext uri="{BB962C8B-B14F-4D97-AF65-F5344CB8AC3E}">
        <p14:creationId xmlns="" xmlns:p14="http://schemas.microsoft.com/office/powerpoint/2010/main" val="341387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dt" sz="half" idx="10"/>
          </p:nvPr>
        </p:nvSpPr>
        <p:spPr/>
        <p:txBody>
          <a:bodyPr/>
          <a:lstStyle>
            <a:lvl1pPr>
              <a:defRPr/>
            </a:lvl1pPr>
          </a:lstStyle>
          <a:p>
            <a:pPr>
              <a:defRPr/>
            </a:pPr>
            <a:endParaRPr lang="en-GB">
              <a:solidFill>
                <a:srgbClr val="FFFFFF"/>
              </a:solidFill>
            </a:endParaRPr>
          </a:p>
        </p:txBody>
      </p:sp>
      <p:sp>
        <p:nvSpPr>
          <p:cNvPr id="4" name="Rectangle 3"/>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5" name="Rectangle 4"/>
          <p:cNvSpPr>
            <a:spLocks noGrp="1" noChangeArrowheads="1"/>
          </p:cNvSpPr>
          <p:nvPr>
            <p:ph type="sldNum" sz="quarter" idx="12"/>
          </p:nvPr>
        </p:nvSpPr>
        <p:spPr/>
        <p:txBody>
          <a:bodyPr/>
          <a:lstStyle>
            <a:lvl1pPr>
              <a:defRPr/>
            </a:lvl1pPr>
          </a:lstStyle>
          <a:p>
            <a:pPr>
              <a:defRPr/>
            </a:pPr>
            <a:fld id="{6A02EB3E-2C14-4215-8E4D-B41886977C72}" type="slidenum">
              <a:rPr lang="en-GB">
                <a:solidFill>
                  <a:srgbClr val="FFFFFF"/>
                </a:solidFill>
              </a:rPr>
              <a:pPr>
                <a:defRPr/>
              </a:pPr>
              <a:t>‹#›</a:t>
            </a:fld>
            <a:endParaRPr lang="en-GB">
              <a:solidFill>
                <a:srgbClr val="FFFFFF"/>
              </a:solidFill>
            </a:endParaRPr>
          </a:p>
        </p:txBody>
      </p:sp>
    </p:spTree>
    <p:extLst>
      <p:ext uri="{BB962C8B-B14F-4D97-AF65-F5344CB8AC3E}">
        <p14:creationId xmlns="" xmlns:p14="http://schemas.microsoft.com/office/powerpoint/2010/main" val="1983884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16DE3E-C933-4A86-A2FF-F9D66F2613AA}" type="slidenum">
              <a:rPr lang="en-GB">
                <a:solidFill>
                  <a:srgbClr val="FFFFFF"/>
                </a:solidFill>
              </a:rPr>
              <a:pPr>
                <a:defRPr/>
              </a:pPr>
              <a:t>‹#›</a:t>
            </a:fld>
            <a:endParaRPr lang="en-GB" dirty="0">
              <a:solidFill>
                <a:srgbClr val="FFFFFF"/>
              </a:solidFill>
            </a:endParaRPr>
          </a:p>
        </p:txBody>
      </p:sp>
    </p:spTree>
    <p:extLst>
      <p:ext uri="{BB962C8B-B14F-4D97-AF65-F5344CB8AC3E}">
        <p14:creationId xmlns="" xmlns:p14="http://schemas.microsoft.com/office/powerpoint/2010/main" val="3879556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lide 1 Alig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F876E0-9B92-4D85-A73F-DB376830FF93}" type="slidenum">
              <a:rPr lang="en-GB">
                <a:solidFill>
                  <a:srgbClr val="FFFFFF"/>
                </a:solidFill>
              </a:rPr>
              <a:pPr>
                <a:defRPr/>
              </a:pPr>
              <a:t>‹#›</a:t>
            </a:fld>
            <a:endParaRPr lang="en-GB" dirty="0">
              <a:solidFill>
                <a:srgbClr val="FFFFFF"/>
              </a:solidFill>
            </a:endParaRPr>
          </a:p>
        </p:txBody>
      </p:sp>
    </p:spTree>
    <p:extLst>
      <p:ext uri="{BB962C8B-B14F-4D97-AF65-F5344CB8AC3E}">
        <p14:creationId xmlns="" xmlns:p14="http://schemas.microsoft.com/office/powerpoint/2010/main" val="2478566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Slide 1 Alig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6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E78812-EB46-4102-BD55-6E45AEF5BC7B}" type="slidenum">
              <a:rPr lang="en-GB">
                <a:solidFill>
                  <a:srgbClr val="FFFFFF"/>
                </a:solidFill>
              </a:rPr>
              <a:pPr>
                <a:defRPr/>
              </a:pPr>
              <a:t>‹#›</a:t>
            </a:fld>
            <a:endParaRPr lang="en-GB" dirty="0">
              <a:solidFill>
                <a:srgbClr val="FFFFFF"/>
              </a:solidFill>
            </a:endParaRPr>
          </a:p>
        </p:txBody>
      </p:sp>
    </p:spTree>
    <p:extLst>
      <p:ext uri="{BB962C8B-B14F-4D97-AF65-F5344CB8AC3E}">
        <p14:creationId xmlns="" xmlns:p14="http://schemas.microsoft.com/office/powerpoint/2010/main" val="2974603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lide 3 Align Cent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FFAC9F-D3E0-41EA-AFD2-6A48F75897C6}" type="slidenum">
              <a:rPr lang="en-GB">
                <a:solidFill>
                  <a:srgbClr val="FFFFFF"/>
                </a:solidFill>
              </a:rPr>
              <a:pPr>
                <a:defRPr/>
              </a:pPr>
              <a:t>‹#›</a:t>
            </a:fld>
            <a:endParaRPr lang="en-GB" dirty="0">
              <a:solidFill>
                <a:srgbClr val="FFFFFF"/>
              </a:solidFill>
            </a:endParaRPr>
          </a:p>
        </p:txBody>
      </p:sp>
    </p:spTree>
    <p:extLst>
      <p:ext uri="{BB962C8B-B14F-4D97-AF65-F5344CB8AC3E}">
        <p14:creationId xmlns="" xmlns:p14="http://schemas.microsoft.com/office/powerpoint/2010/main" val="3899794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Slide Align Centr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8184D0-73AF-42EE-89FA-BBC2AC1994CB}" type="slidenum">
              <a:rPr lang="en-GB">
                <a:solidFill>
                  <a:srgbClr val="FFFFFF"/>
                </a:solidFill>
              </a:rPr>
              <a:pPr>
                <a:defRPr/>
              </a:pPr>
              <a:t>‹#›</a:t>
            </a:fld>
            <a:endParaRPr lang="en-GB" dirty="0">
              <a:solidFill>
                <a:srgbClr val="FFFFFF"/>
              </a:solidFill>
            </a:endParaRPr>
          </a:p>
        </p:txBody>
      </p:sp>
    </p:spTree>
    <p:extLst>
      <p:ext uri="{BB962C8B-B14F-4D97-AF65-F5344CB8AC3E}">
        <p14:creationId xmlns="" xmlns:p14="http://schemas.microsoft.com/office/powerpoint/2010/main" val="1194431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Slide 2 Align Righ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1013165">
            <a:off x="2734328" y="15131"/>
            <a:ext cx="3985816" cy="1143000"/>
          </a:xfrm>
        </p:spPr>
        <p:txBody>
          <a:bodyPr/>
          <a:lstStyle>
            <a:lvl1pPr algn="r">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a:lvl1pPr>
            <a:lvl2pPr algn="r">
              <a:defRPr/>
            </a:lvl2pPr>
            <a:lvl3pPr algn="r">
              <a:defRPr/>
            </a:lvl3pPr>
            <a:lvl4pPr algn="r">
              <a:defRPr/>
            </a:lvl4pPr>
            <a:lvl5pPr algn="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6324F8F-6073-47E9-8903-567A71F668AE}" type="slidenum">
              <a:rPr lang="en-GB">
                <a:solidFill>
                  <a:srgbClr val="FFFFFF"/>
                </a:solidFill>
              </a:rPr>
              <a:pPr>
                <a:defRPr/>
              </a:pPr>
              <a:t>‹#›</a:t>
            </a:fld>
            <a:endParaRPr lang="en-GB" dirty="0">
              <a:solidFill>
                <a:srgbClr val="FFFFFF"/>
              </a:solidFill>
            </a:endParaRPr>
          </a:p>
        </p:txBody>
      </p:sp>
    </p:spTree>
    <p:extLst>
      <p:ext uri="{BB962C8B-B14F-4D97-AF65-F5344CB8AC3E}">
        <p14:creationId xmlns="" xmlns:p14="http://schemas.microsoft.com/office/powerpoint/2010/main" val="3482629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Slide 2 Align Righ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1013165">
            <a:off x="2734328" y="15131"/>
            <a:ext cx="3985816" cy="1143000"/>
          </a:xfrm>
        </p:spPr>
        <p:txBody>
          <a:bodyPr/>
          <a:lstStyle>
            <a:lvl1pPr algn="r">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a:lvl1pPr>
            <a:lvl2pPr algn="r">
              <a:defRPr/>
            </a:lvl2pPr>
            <a:lvl3pPr algn="r">
              <a:defRPr/>
            </a:lvl3pPr>
            <a:lvl4pPr algn="r">
              <a:defRPr/>
            </a:lvl4pPr>
            <a:lvl5pPr algn="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6641CB0-0BAC-41CC-A344-92A0A2D5CE30}" type="slidenum">
              <a:rPr lang="en-GB">
                <a:solidFill>
                  <a:srgbClr val="FFFFFF"/>
                </a:solidFill>
              </a:rPr>
              <a:pPr>
                <a:defRPr/>
              </a:pPr>
              <a:t>‹#›</a:t>
            </a:fld>
            <a:endParaRPr lang="en-GB" dirty="0">
              <a:solidFill>
                <a:srgbClr val="FFFFFF"/>
              </a:solidFill>
            </a:endParaRPr>
          </a:p>
        </p:txBody>
      </p:sp>
    </p:spTree>
    <p:extLst>
      <p:ext uri="{BB962C8B-B14F-4D97-AF65-F5344CB8AC3E}">
        <p14:creationId xmlns="" xmlns:p14="http://schemas.microsoft.com/office/powerpoint/2010/main" val="336786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7C13E-0C1D-40DF-B726-8EA2030E7911}"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DF8CD-1ABF-4B22-B0C7-C42590BCC3AF}" type="slidenum">
              <a:rPr lang="en-US" smtClean="0"/>
              <a:pPr/>
              <a:t>‹#›</a:t>
            </a:fld>
            <a:endParaRPr lang="en-US"/>
          </a:p>
        </p:txBody>
      </p:sp>
    </p:spTree>
    <p:extLst>
      <p:ext uri="{BB962C8B-B14F-4D97-AF65-F5344CB8AC3E}">
        <p14:creationId xmlns="" xmlns:p14="http://schemas.microsoft.com/office/powerpoint/2010/main" val="781663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Slide 2 Align Righ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a:lvl1pPr>
            <a:lvl2pPr algn="r">
              <a:defRPr/>
            </a:lvl2pPr>
            <a:lvl3pPr algn="r">
              <a:defRPr/>
            </a:lvl3pPr>
            <a:lvl4pPr algn="r">
              <a:defRPr/>
            </a:lvl4pPr>
            <a:lvl5pPr algn="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A3799C-2E73-4DC6-8608-76000B2CE571}" type="slidenum">
              <a:rPr lang="en-GB">
                <a:solidFill>
                  <a:srgbClr val="FFFFFF"/>
                </a:solidFill>
              </a:rPr>
              <a:pPr>
                <a:defRPr/>
              </a:pPr>
              <a:t>‹#›</a:t>
            </a:fld>
            <a:endParaRPr lang="en-GB" dirty="0">
              <a:solidFill>
                <a:srgbClr val="FFFFFF"/>
              </a:solidFill>
            </a:endParaRPr>
          </a:p>
        </p:txBody>
      </p:sp>
    </p:spTree>
    <p:extLst>
      <p:ext uri="{BB962C8B-B14F-4D97-AF65-F5344CB8AC3E}">
        <p14:creationId xmlns="" xmlns:p14="http://schemas.microsoft.com/office/powerpoint/2010/main" val="401376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t Align Cent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F9236B-5EE9-40B4-9AC4-DAB660D16AFD}" type="slidenum">
              <a:rPr lang="en-GB">
                <a:solidFill>
                  <a:srgbClr val="FFFFFF"/>
                </a:solidFill>
              </a:rPr>
              <a:pPr>
                <a:defRPr/>
              </a:pPr>
              <a:t>‹#›</a:t>
            </a:fld>
            <a:endParaRPr lang="en-GB" dirty="0">
              <a:solidFill>
                <a:srgbClr val="FFFFFF"/>
              </a:solidFill>
            </a:endParaRPr>
          </a:p>
        </p:txBody>
      </p:sp>
    </p:spTree>
    <p:extLst>
      <p:ext uri="{BB962C8B-B14F-4D97-AF65-F5344CB8AC3E}">
        <p14:creationId xmlns="" xmlns:p14="http://schemas.microsoft.com/office/powerpoint/2010/main" val="842533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0B1B30-02D8-4A05-9E4D-50DACF56A15F}" type="slidenum">
              <a:rPr lang="en-GB">
                <a:solidFill>
                  <a:srgbClr val="FFFFFF"/>
                </a:solidFill>
              </a:rPr>
              <a:pPr>
                <a:defRPr/>
              </a:pPr>
              <a:t>‹#›</a:t>
            </a:fld>
            <a:endParaRPr lang="en-GB" dirty="0">
              <a:solidFill>
                <a:srgbClr val="FFFFFF"/>
              </a:solidFill>
            </a:endParaRPr>
          </a:p>
        </p:txBody>
      </p:sp>
    </p:spTree>
    <p:extLst>
      <p:ext uri="{BB962C8B-B14F-4D97-AF65-F5344CB8AC3E}">
        <p14:creationId xmlns="" xmlns:p14="http://schemas.microsoft.com/office/powerpoint/2010/main" val="1517283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5FFFF4-C2BA-429F-A69E-78B98DAC5CF4}" type="slidenum">
              <a:rPr lang="en-GB">
                <a:solidFill>
                  <a:srgbClr val="FFFFFF"/>
                </a:solidFill>
              </a:rPr>
              <a:pPr>
                <a:defRPr/>
              </a:pPr>
              <a:t>‹#›</a:t>
            </a:fld>
            <a:endParaRPr lang="en-GB" dirty="0">
              <a:solidFill>
                <a:srgbClr val="FFFFFF"/>
              </a:solidFill>
            </a:endParaRPr>
          </a:p>
        </p:txBody>
      </p:sp>
    </p:spTree>
    <p:extLst>
      <p:ext uri="{BB962C8B-B14F-4D97-AF65-F5344CB8AC3E}">
        <p14:creationId xmlns="" xmlns:p14="http://schemas.microsoft.com/office/powerpoint/2010/main" val="272634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00C8238-F9B4-4D7F-8892-A32AB2DC6970}" type="slidenum">
              <a:rPr lang="en-GB">
                <a:solidFill>
                  <a:srgbClr val="FFFFFF"/>
                </a:solidFill>
              </a:rPr>
              <a:pPr>
                <a:defRPr/>
              </a:pPr>
              <a:t>‹#›</a:t>
            </a:fld>
            <a:endParaRPr lang="en-GB" dirty="0">
              <a:solidFill>
                <a:srgbClr val="FFFFFF"/>
              </a:solidFill>
            </a:endParaRPr>
          </a:p>
        </p:txBody>
      </p:sp>
    </p:spTree>
    <p:extLst>
      <p:ext uri="{BB962C8B-B14F-4D97-AF65-F5344CB8AC3E}">
        <p14:creationId xmlns="" xmlns:p14="http://schemas.microsoft.com/office/powerpoint/2010/main" val="1981310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CD521E2-C1E5-4C6E-AE45-C72E95C37D01}" type="slidenum">
              <a:rPr lang="en-GB">
                <a:solidFill>
                  <a:srgbClr val="FFFFFF"/>
                </a:solidFill>
              </a:rPr>
              <a:pPr>
                <a:defRPr/>
              </a:pPr>
              <a:t>‹#›</a:t>
            </a:fld>
            <a:endParaRPr lang="en-GB" dirty="0">
              <a:solidFill>
                <a:srgbClr val="FFFFFF"/>
              </a:solidFill>
            </a:endParaRPr>
          </a:p>
        </p:txBody>
      </p:sp>
    </p:spTree>
    <p:extLst>
      <p:ext uri="{BB962C8B-B14F-4D97-AF65-F5344CB8AC3E}">
        <p14:creationId xmlns="" xmlns:p14="http://schemas.microsoft.com/office/powerpoint/2010/main" val="2963530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09972DD-0B36-4F50-9222-CC3E30AF288D}" type="slidenum">
              <a:rPr lang="en-GB">
                <a:solidFill>
                  <a:srgbClr val="FFFFFF"/>
                </a:solidFill>
              </a:rPr>
              <a:pPr>
                <a:defRPr/>
              </a:pPr>
              <a:t>‹#›</a:t>
            </a:fld>
            <a:endParaRPr lang="en-GB" dirty="0">
              <a:solidFill>
                <a:srgbClr val="FFFFFF"/>
              </a:solidFill>
            </a:endParaRPr>
          </a:p>
        </p:txBody>
      </p:sp>
    </p:spTree>
    <p:extLst>
      <p:ext uri="{BB962C8B-B14F-4D97-AF65-F5344CB8AC3E}">
        <p14:creationId xmlns="" xmlns:p14="http://schemas.microsoft.com/office/powerpoint/2010/main" val="3631711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6B9094-7E43-496C-9C34-F2A7895B8341}" type="slidenum">
              <a:rPr lang="en-GB">
                <a:solidFill>
                  <a:srgbClr val="FFFFFF"/>
                </a:solidFill>
              </a:rPr>
              <a:pPr>
                <a:defRPr/>
              </a:pPr>
              <a:t>‹#›</a:t>
            </a:fld>
            <a:endParaRPr lang="en-GB" dirty="0">
              <a:solidFill>
                <a:srgbClr val="FFFFFF"/>
              </a:solidFill>
            </a:endParaRPr>
          </a:p>
        </p:txBody>
      </p:sp>
    </p:spTree>
    <p:extLst>
      <p:ext uri="{BB962C8B-B14F-4D97-AF65-F5344CB8AC3E}">
        <p14:creationId xmlns="" xmlns:p14="http://schemas.microsoft.com/office/powerpoint/2010/main" val="2164817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C9652C-4D34-463D-8171-A270E7FF1128}" type="slidenum">
              <a:rPr lang="en-GB">
                <a:solidFill>
                  <a:srgbClr val="FFFFFF"/>
                </a:solidFill>
              </a:rPr>
              <a:pPr>
                <a:defRPr/>
              </a:pPr>
              <a:t>‹#›</a:t>
            </a:fld>
            <a:endParaRPr lang="en-GB" dirty="0">
              <a:solidFill>
                <a:srgbClr val="FFFFFF"/>
              </a:solidFill>
            </a:endParaRPr>
          </a:p>
        </p:txBody>
      </p:sp>
    </p:spTree>
    <p:extLst>
      <p:ext uri="{BB962C8B-B14F-4D97-AF65-F5344CB8AC3E}">
        <p14:creationId xmlns="" xmlns:p14="http://schemas.microsoft.com/office/powerpoint/2010/main" val="3422851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08CF95-E713-488C-8AA9-D89036CB3641}" type="slidenum">
              <a:rPr lang="en-GB">
                <a:solidFill>
                  <a:srgbClr val="FFFFFF"/>
                </a:solidFill>
              </a:rPr>
              <a:pPr>
                <a:defRPr/>
              </a:pPr>
              <a:t>‹#›</a:t>
            </a:fld>
            <a:endParaRPr lang="en-GB" dirty="0">
              <a:solidFill>
                <a:srgbClr val="FFFFFF"/>
              </a:solidFill>
            </a:endParaRPr>
          </a:p>
        </p:txBody>
      </p:sp>
    </p:spTree>
    <p:extLst>
      <p:ext uri="{BB962C8B-B14F-4D97-AF65-F5344CB8AC3E}">
        <p14:creationId xmlns="" xmlns:p14="http://schemas.microsoft.com/office/powerpoint/2010/main" val="338006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D7C13E-0C1D-40DF-B726-8EA2030E7911}"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DF8CD-1ABF-4B22-B0C7-C42590BCC3AF}" type="slidenum">
              <a:rPr lang="en-US" smtClean="0"/>
              <a:pPr/>
              <a:t>‹#›</a:t>
            </a:fld>
            <a:endParaRPr lang="en-US"/>
          </a:p>
        </p:txBody>
      </p:sp>
    </p:spTree>
    <p:extLst>
      <p:ext uri="{BB962C8B-B14F-4D97-AF65-F5344CB8AC3E}">
        <p14:creationId xmlns="" xmlns:p14="http://schemas.microsoft.com/office/powerpoint/2010/main" val="2257589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932DED-1E0C-4E0F-9ECC-2D248A11E7A7}" type="slidenum">
              <a:rPr lang="en-GB">
                <a:solidFill>
                  <a:srgbClr val="FFFFFF"/>
                </a:solidFill>
              </a:rPr>
              <a:pPr>
                <a:defRPr/>
              </a:pPr>
              <a:t>‹#›</a:t>
            </a:fld>
            <a:endParaRPr lang="en-GB" dirty="0">
              <a:solidFill>
                <a:srgbClr val="FFFFFF"/>
              </a:solidFill>
            </a:endParaRPr>
          </a:p>
        </p:txBody>
      </p:sp>
    </p:spTree>
    <p:extLst>
      <p:ext uri="{BB962C8B-B14F-4D97-AF65-F5344CB8AC3E}">
        <p14:creationId xmlns="" xmlns:p14="http://schemas.microsoft.com/office/powerpoint/2010/main" val="2105368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3A0EF4-4C47-4718-B603-AFE1DD66A481}" type="slidenum">
              <a:rPr lang="en-GB">
                <a:solidFill>
                  <a:srgbClr val="FFFFFF"/>
                </a:solidFill>
              </a:rPr>
              <a:pPr>
                <a:defRPr/>
              </a:pPr>
              <a:t>‹#›</a:t>
            </a:fld>
            <a:endParaRPr lang="en-GB" dirty="0">
              <a:solidFill>
                <a:srgbClr val="FFFFFF"/>
              </a:solidFill>
            </a:endParaRPr>
          </a:p>
        </p:txBody>
      </p:sp>
    </p:spTree>
    <p:extLst>
      <p:ext uri="{BB962C8B-B14F-4D97-AF65-F5344CB8AC3E}">
        <p14:creationId xmlns="" xmlns:p14="http://schemas.microsoft.com/office/powerpoint/2010/main" val="1602613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FA0019-2DDA-49B9-8BE5-032D7EF6DC30}" type="slidenum">
              <a:rPr lang="en-GB">
                <a:solidFill>
                  <a:srgbClr val="FFFFFF"/>
                </a:solidFill>
              </a:rPr>
              <a:pPr>
                <a:defRPr/>
              </a:pPr>
              <a:t>‹#›</a:t>
            </a:fld>
            <a:endParaRPr lang="en-GB" dirty="0">
              <a:solidFill>
                <a:srgbClr val="FFFFFF"/>
              </a:solidFill>
            </a:endParaRPr>
          </a:p>
        </p:txBody>
      </p:sp>
    </p:spTree>
    <p:extLst>
      <p:ext uri="{BB962C8B-B14F-4D97-AF65-F5344CB8AC3E}">
        <p14:creationId xmlns="" xmlns:p14="http://schemas.microsoft.com/office/powerpoint/2010/main" val="494016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D7C13E-0C1D-40DF-B726-8EA2030E7911}" type="datetimeFigureOut">
              <a:rPr lang="en-US" smtClean="0"/>
              <a:pPr/>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DF8CD-1ABF-4B22-B0C7-C42590BCC3AF}" type="slidenum">
              <a:rPr lang="en-US" smtClean="0"/>
              <a:pPr/>
              <a:t>‹#›</a:t>
            </a:fld>
            <a:endParaRPr lang="en-US"/>
          </a:p>
        </p:txBody>
      </p:sp>
    </p:spTree>
    <p:extLst>
      <p:ext uri="{BB962C8B-B14F-4D97-AF65-F5344CB8AC3E}">
        <p14:creationId xmlns="" xmlns:p14="http://schemas.microsoft.com/office/powerpoint/2010/main" val="146556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D7C13E-0C1D-40DF-B726-8EA2030E7911}" type="datetimeFigureOut">
              <a:rPr lang="en-US" smtClean="0"/>
              <a:pPr/>
              <a:t>4/13/2012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DF8CD-1ABF-4B22-B0C7-C42590BCC3AF}" type="slidenum">
              <a:rPr lang="en-US" smtClean="0"/>
              <a:pPr/>
              <a:t>‹#›</a:t>
            </a:fld>
            <a:endParaRPr lang="en-US"/>
          </a:p>
        </p:txBody>
      </p:sp>
    </p:spTree>
    <p:extLst>
      <p:ext uri="{BB962C8B-B14F-4D97-AF65-F5344CB8AC3E}">
        <p14:creationId xmlns="" xmlns:p14="http://schemas.microsoft.com/office/powerpoint/2010/main" val="536303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D7C13E-0C1D-40DF-B726-8EA2030E7911}" type="datetimeFigureOut">
              <a:rPr lang="en-US" smtClean="0"/>
              <a:pPr/>
              <a:t>4/13/2012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DF8CD-1ABF-4B22-B0C7-C42590BCC3AF}" type="slidenum">
              <a:rPr lang="en-US" smtClean="0"/>
              <a:pPr/>
              <a:t>‹#›</a:t>
            </a:fld>
            <a:endParaRPr lang="en-US"/>
          </a:p>
        </p:txBody>
      </p:sp>
    </p:spTree>
    <p:extLst>
      <p:ext uri="{BB962C8B-B14F-4D97-AF65-F5344CB8AC3E}">
        <p14:creationId xmlns="" xmlns:p14="http://schemas.microsoft.com/office/powerpoint/2010/main" val="1147664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7C13E-0C1D-40DF-B726-8EA2030E7911}" type="datetimeFigureOut">
              <a:rPr lang="en-US" smtClean="0"/>
              <a:pPr/>
              <a:t>4/13/2012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DF8CD-1ABF-4B22-B0C7-C42590BCC3AF}" type="slidenum">
              <a:rPr lang="en-US" smtClean="0"/>
              <a:pPr/>
              <a:t>‹#›</a:t>
            </a:fld>
            <a:endParaRPr lang="en-US"/>
          </a:p>
        </p:txBody>
      </p:sp>
    </p:spTree>
    <p:extLst>
      <p:ext uri="{BB962C8B-B14F-4D97-AF65-F5344CB8AC3E}">
        <p14:creationId xmlns="" xmlns:p14="http://schemas.microsoft.com/office/powerpoint/2010/main" val="157179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7C13E-0C1D-40DF-B726-8EA2030E7911}" type="datetimeFigureOut">
              <a:rPr lang="en-US" smtClean="0"/>
              <a:pPr/>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DF8CD-1ABF-4B22-B0C7-C42590BCC3AF}" type="slidenum">
              <a:rPr lang="en-US" smtClean="0"/>
              <a:pPr/>
              <a:t>‹#›</a:t>
            </a:fld>
            <a:endParaRPr lang="en-US"/>
          </a:p>
        </p:txBody>
      </p:sp>
    </p:spTree>
    <p:extLst>
      <p:ext uri="{BB962C8B-B14F-4D97-AF65-F5344CB8AC3E}">
        <p14:creationId xmlns="" xmlns:p14="http://schemas.microsoft.com/office/powerpoint/2010/main" val="1292134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7C13E-0C1D-40DF-B726-8EA2030E7911}" type="datetimeFigureOut">
              <a:rPr lang="en-US" smtClean="0"/>
              <a:pPr/>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DF8CD-1ABF-4B22-B0C7-C42590BCC3AF}" type="slidenum">
              <a:rPr lang="en-US" smtClean="0"/>
              <a:pPr/>
              <a:t>‹#›</a:t>
            </a:fld>
            <a:endParaRPr lang="en-US"/>
          </a:p>
        </p:txBody>
      </p:sp>
    </p:spTree>
    <p:extLst>
      <p:ext uri="{BB962C8B-B14F-4D97-AF65-F5344CB8AC3E}">
        <p14:creationId xmlns="" xmlns:p14="http://schemas.microsoft.com/office/powerpoint/2010/main" val="64458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jpe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K Journaling" pitchFamily="2" charset="0"/>
              </a:defRPr>
            </a:lvl1pPr>
          </a:lstStyle>
          <a:p>
            <a:fld id="{AFD7C13E-0C1D-40DF-B726-8EA2030E7911}" type="datetimeFigureOut">
              <a:rPr lang="en-US" smtClean="0"/>
              <a:pPr/>
              <a:t>4/13/2012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K Journaling" pitchFamily="2"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K Journaling" pitchFamily="2" charset="0"/>
              </a:defRPr>
            </a:lvl1pPr>
          </a:lstStyle>
          <a:p>
            <a:fld id="{856DF8CD-1ABF-4B22-B0C7-C42590BCC3AF}" type="slidenum">
              <a:rPr lang="en-US" smtClean="0"/>
              <a:pPr/>
              <a:t>‹#›</a:t>
            </a:fld>
            <a:endParaRPr lang="en-US" dirty="0"/>
          </a:p>
        </p:txBody>
      </p:sp>
    </p:spTree>
    <p:extLst>
      <p:ext uri="{BB962C8B-B14F-4D97-AF65-F5344CB8AC3E}">
        <p14:creationId xmlns="" xmlns:p14="http://schemas.microsoft.com/office/powerpoint/2010/main" val="3592158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K Journaling"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K Journaling"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K Journaling"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K Journaling"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K Journaling"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K Journaling"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2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CK Journaling" pitchFamily="2" charset="0"/>
              </a:defRPr>
            </a:lvl1pPr>
          </a:lstStyle>
          <a:p>
            <a:pPr fontAlgn="base">
              <a:spcBef>
                <a:spcPct val="0"/>
              </a:spcBef>
              <a:spcAft>
                <a:spcPct val="0"/>
              </a:spcAft>
              <a:defRPr/>
            </a:pPr>
            <a:endParaRPr lang="en-GB" dirty="0">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CK Journaling" pitchFamily="2" charset="0"/>
              </a:defRPr>
            </a:lvl1pPr>
          </a:lstStyle>
          <a:p>
            <a:pPr fontAlgn="base">
              <a:spcBef>
                <a:spcPct val="0"/>
              </a:spcBef>
              <a:spcAft>
                <a:spcPct val="0"/>
              </a:spcAft>
              <a:defRPr/>
            </a:pPr>
            <a:endParaRPr lang="en-GB" dirty="0">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CK Journaling" pitchFamily="2" charset="0"/>
              </a:defRPr>
            </a:lvl1pPr>
          </a:lstStyle>
          <a:p>
            <a:pPr fontAlgn="base">
              <a:spcBef>
                <a:spcPct val="0"/>
              </a:spcBef>
              <a:spcAft>
                <a:spcPct val="0"/>
              </a:spcAft>
              <a:defRPr/>
            </a:pPr>
            <a:fld id="{8754AC89-0E8D-4A09-A517-4AD54D8CDF62}" type="slidenum">
              <a:rPr lang="en-GB" smtClean="0">
                <a:solidFill>
                  <a:srgbClr val="FFFFFF"/>
                </a:solidFill>
              </a:rPr>
              <a:pPr fontAlgn="base">
                <a:spcBef>
                  <a:spcPct val="0"/>
                </a:spcBef>
                <a:spcAft>
                  <a:spcPct val="0"/>
                </a:spcAft>
                <a:defRPr/>
              </a:pPr>
              <a:t>‹#›</a:t>
            </a:fld>
            <a:endParaRPr lang="en-GB" dirty="0">
              <a:solidFill>
                <a:srgbClr val="FFFFFF"/>
              </a:solidFill>
            </a:endParaRPr>
          </a:p>
        </p:txBody>
      </p:sp>
    </p:spTree>
    <p:extLst>
      <p:ext uri="{BB962C8B-B14F-4D97-AF65-F5344CB8AC3E}">
        <p14:creationId xmlns="" xmlns:p14="http://schemas.microsoft.com/office/powerpoint/2010/main" val="2105701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ctr" rtl="0" eaLnBrk="0" fontAlgn="base" hangingPunct="0">
        <a:spcBef>
          <a:spcPct val="0"/>
        </a:spcBef>
        <a:spcAft>
          <a:spcPct val="0"/>
        </a:spcAft>
        <a:defRPr sz="3600">
          <a:solidFill>
            <a:schemeClr val="tx1"/>
          </a:solidFill>
          <a:latin typeface="CK Journaling" pitchFamily="2" charset="0"/>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bg2"/>
          </a:solidFill>
          <a:latin typeface="CK Journaling" pitchFamily="2" charset="0"/>
          <a:ea typeface="+mn-ea"/>
          <a:cs typeface="+mn-cs"/>
        </a:defRPr>
      </a:lvl1pPr>
      <a:lvl2pPr marL="742950" indent="-285750" algn="l" rtl="0" eaLnBrk="0" fontAlgn="base" hangingPunct="0">
        <a:spcBef>
          <a:spcPct val="20000"/>
        </a:spcBef>
        <a:spcAft>
          <a:spcPct val="0"/>
        </a:spcAft>
        <a:buChar char="–"/>
        <a:defRPr sz="2000">
          <a:solidFill>
            <a:schemeClr val="bg2"/>
          </a:solidFill>
          <a:latin typeface="CK Journaling" pitchFamily="2" charset="0"/>
        </a:defRPr>
      </a:lvl2pPr>
      <a:lvl3pPr marL="1143000" indent="-228600" algn="l" rtl="0" eaLnBrk="0" fontAlgn="base" hangingPunct="0">
        <a:spcBef>
          <a:spcPct val="20000"/>
        </a:spcBef>
        <a:spcAft>
          <a:spcPct val="0"/>
        </a:spcAft>
        <a:buChar char="•"/>
        <a:defRPr>
          <a:solidFill>
            <a:schemeClr val="bg2"/>
          </a:solidFill>
          <a:latin typeface="CK Journaling" pitchFamily="2" charset="0"/>
        </a:defRPr>
      </a:lvl3pPr>
      <a:lvl4pPr marL="1600200" indent="-228600" algn="l" rtl="0" eaLnBrk="0" fontAlgn="base" hangingPunct="0">
        <a:spcBef>
          <a:spcPct val="20000"/>
        </a:spcBef>
        <a:spcAft>
          <a:spcPct val="0"/>
        </a:spcAft>
        <a:buChar char="–"/>
        <a:defRPr sz="1600">
          <a:solidFill>
            <a:schemeClr val="bg2"/>
          </a:solidFill>
          <a:latin typeface="CK Journaling" pitchFamily="2" charset="0"/>
        </a:defRPr>
      </a:lvl4pPr>
      <a:lvl5pPr marL="2057400" indent="-228600" algn="l" rtl="0" eaLnBrk="0" fontAlgn="base" hangingPunct="0">
        <a:spcBef>
          <a:spcPct val="20000"/>
        </a:spcBef>
        <a:spcAft>
          <a:spcPct val="0"/>
        </a:spcAft>
        <a:buChar char="»"/>
        <a:defRPr sz="1600">
          <a:solidFill>
            <a:schemeClr val="bg2"/>
          </a:solidFill>
          <a:latin typeface="CK Journaling" pitchFamily="2"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1.wmf"/><Relationship Id="rId4" Type="http://schemas.openxmlformats.org/officeDocument/2006/relationships/image" Target="../media/image10.wmf"/></Relationships>
</file>

<file path=ppt/slides/_rels/slide40.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0.jpeg"/><Relationship Id="rId1" Type="http://schemas.openxmlformats.org/officeDocument/2006/relationships/slideLayout" Target="../slideLayouts/slideLayout4.xml"/><Relationship Id="rId4" Type="http://schemas.openxmlformats.org/officeDocument/2006/relationships/image" Target="../media/image63.wmf"/></Relationships>
</file>

<file path=ppt/slides/_rels/slide41.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0.jpeg"/><Relationship Id="rId1" Type="http://schemas.openxmlformats.org/officeDocument/2006/relationships/slideLayout" Target="../slideLayouts/slideLayout4.xml"/><Relationship Id="rId4" Type="http://schemas.openxmlformats.org/officeDocument/2006/relationships/image" Target="../media/image65.wmf"/></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0.jpeg"/><Relationship Id="rId1" Type="http://schemas.openxmlformats.org/officeDocument/2006/relationships/slideLayout" Target="../slideLayouts/slideLayout4.xml"/><Relationship Id="rId5" Type="http://schemas.openxmlformats.org/officeDocument/2006/relationships/image" Target="../media/image70.wmf"/><Relationship Id="rId4" Type="http://schemas.openxmlformats.org/officeDocument/2006/relationships/image" Target="../media/image69.wmf"/></Relationships>
</file>

<file path=ppt/slides/_rels/slide45.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60.jpeg"/><Relationship Id="rId1" Type="http://schemas.openxmlformats.org/officeDocument/2006/relationships/slideLayout" Target="../slideLayouts/slideLayout4.xml"/><Relationship Id="rId5" Type="http://schemas.openxmlformats.org/officeDocument/2006/relationships/image" Target="../media/image73.wmf"/><Relationship Id="rId4" Type="http://schemas.openxmlformats.org/officeDocument/2006/relationships/image" Target="../media/image72.wmf"/></Relationships>
</file>

<file path=ppt/slides/_rels/slide46.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60.jpeg"/><Relationship Id="rId1" Type="http://schemas.openxmlformats.org/officeDocument/2006/relationships/slideLayout" Target="../slideLayouts/slideLayout4.xml"/><Relationship Id="rId4" Type="http://schemas.openxmlformats.org/officeDocument/2006/relationships/image" Target="../media/image75.wmf"/></Relationships>
</file>

<file path=ppt/slides/_rels/slide4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image" Target="../media/image79.wmf"/><Relationship Id="rId7" Type="http://schemas.openxmlformats.org/officeDocument/2006/relationships/image" Target="../media/image83.wmf"/><Relationship Id="rId2" Type="http://schemas.openxmlformats.org/officeDocument/2006/relationships/image" Target="../media/image76.jpeg"/><Relationship Id="rId1" Type="http://schemas.openxmlformats.org/officeDocument/2006/relationships/slideLayout" Target="../slideLayouts/slideLayout4.xml"/><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 Id="rId9" Type="http://schemas.openxmlformats.org/officeDocument/2006/relationships/image" Target="../media/image85.jpeg"/></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76.jpeg"/><Relationship Id="rId1" Type="http://schemas.openxmlformats.org/officeDocument/2006/relationships/slideLayout" Target="../slideLayouts/slideLayout4.xml"/><Relationship Id="rId5" Type="http://schemas.openxmlformats.org/officeDocument/2006/relationships/image" Target="../media/image88.wmf"/><Relationship Id="rId4" Type="http://schemas.openxmlformats.org/officeDocument/2006/relationships/image" Target="../media/image87.wmf"/></Relationships>
</file>

<file path=ppt/slides/_rels/slide5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76.jpeg"/><Relationship Id="rId1" Type="http://schemas.openxmlformats.org/officeDocument/2006/relationships/slideLayout" Target="../slideLayouts/slideLayout4.xml"/><Relationship Id="rId4" Type="http://schemas.openxmlformats.org/officeDocument/2006/relationships/image" Target="../media/image90.gif"/></Relationships>
</file>

<file path=ppt/slides/_rels/slide52.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4.jpeg"/><Relationship Id="rId1" Type="http://schemas.openxmlformats.org/officeDocument/2006/relationships/slideLayout" Target="../slideLayouts/slideLayout4.xml"/><Relationship Id="rId4" Type="http://schemas.openxmlformats.org/officeDocument/2006/relationships/image" Target="../media/image97.wmf"/></Relationships>
</file>

<file path=ppt/slides/_rels/slide57.xml.rels><?xml version="1.0" encoding="UTF-8" standalone="yes"?>
<Relationships xmlns="http://schemas.openxmlformats.org/package/2006/relationships"><Relationship Id="rId3" Type="http://schemas.openxmlformats.org/officeDocument/2006/relationships/image" Target="../media/image98.gif"/><Relationship Id="rId2" Type="http://schemas.openxmlformats.org/officeDocument/2006/relationships/image" Target="../media/image94.jpeg"/><Relationship Id="rId1" Type="http://schemas.openxmlformats.org/officeDocument/2006/relationships/slideLayout" Target="../slideLayouts/slideLayout4.xml"/><Relationship Id="rId4" Type="http://schemas.openxmlformats.org/officeDocument/2006/relationships/image" Target="../media/image99.jpeg"/></Relationships>
</file>

<file path=ppt/slides/_rels/slide58.xml.rels><?xml version="1.0" encoding="UTF-8" standalone="yes"?>
<Relationships xmlns="http://schemas.openxmlformats.org/package/2006/relationships"><Relationship Id="rId3" Type="http://schemas.openxmlformats.org/officeDocument/2006/relationships/image" Target="../media/image100.gif"/><Relationship Id="rId2" Type="http://schemas.openxmlformats.org/officeDocument/2006/relationships/image" Target="../media/image94.jpeg"/><Relationship Id="rId1" Type="http://schemas.openxmlformats.org/officeDocument/2006/relationships/slideLayout" Target="../slideLayouts/slideLayout4.xml"/><Relationship Id="rId4" Type="http://schemas.openxmlformats.org/officeDocument/2006/relationships/image" Target="../media/image101.png"/></Relationships>
</file>

<file path=ppt/slides/_rels/slide59.x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94.jpeg"/><Relationship Id="rId1" Type="http://schemas.openxmlformats.org/officeDocument/2006/relationships/slideLayout" Target="../slideLayouts/slideLayout4.xml"/><Relationship Id="rId4" Type="http://schemas.openxmlformats.org/officeDocument/2006/relationships/image" Target="../media/image103.jpeg"/></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04.gif"/><Relationship Id="rId2" Type="http://schemas.openxmlformats.org/officeDocument/2006/relationships/image" Target="../media/image94.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wmf"/><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23.gif"/><Relationship Id="rId5" Type="http://schemas.openxmlformats.org/officeDocument/2006/relationships/image" Target="../media/image22.wmf"/><Relationship Id="rId4"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772400" cy="1470025"/>
          </a:xfrm>
        </p:spPr>
        <p:txBody>
          <a:bodyPr/>
          <a:lstStyle/>
          <a:p>
            <a:r>
              <a:rPr lang="en-US" dirty="0" smtClean="0">
                <a:latin typeface="CK Journaling" pitchFamily="2" charset="0"/>
              </a:rPr>
              <a:t>Fourth Grade Super Scientists!</a:t>
            </a:r>
            <a:endParaRPr lang="en-US" dirty="0">
              <a:latin typeface="CK Journaling" pitchFamily="2" charset="0"/>
            </a:endParaRPr>
          </a:p>
        </p:txBody>
      </p:sp>
      <p:pic>
        <p:nvPicPr>
          <p:cNvPr id="34817" name="Picture 1" descr="http://science.phillipmartin.info/science_labwork.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52600" y="2438400"/>
            <a:ext cx="6172200" cy="38576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5477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Weather?</a:t>
            </a:r>
            <a:endParaRPr lang="en-US" dirty="0"/>
          </a:p>
        </p:txBody>
      </p:sp>
      <p:sp>
        <p:nvSpPr>
          <p:cNvPr id="3" name="Content Placeholder 2"/>
          <p:cNvSpPr>
            <a:spLocks noGrp="1"/>
          </p:cNvSpPr>
          <p:nvPr>
            <p:ph sz="half" idx="1"/>
          </p:nvPr>
        </p:nvSpPr>
        <p:spPr/>
        <p:txBody>
          <a:bodyPr/>
          <a:lstStyle/>
          <a:p>
            <a:r>
              <a:rPr lang="en-US" dirty="0" smtClean="0"/>
              <a:t>All weather is made of 4 ingredients:</a:t>
            </a:r>
          </a:p>
          <a:p>
            <a:r>
              <a:rPr lang="en-US" sz="4000" b="1" dirty="0" smtClean="0"/>
              <a:t>W</a:t>
            </a:r>
            <a:r>
              <a:rPr lang="en-US" dirty="0" smtClean="0"/>
              <a:t>ind (moving air)</a:t>
            </a:r>
          </a:p>
          <a:p>
            <a:r>
              <a:rPr lang="en-US" sz="4000" b="1" dirty="0" smtClean="0"/>
              <a:t>H</a:t>
            </a:r>
            <a:r>
              <a:rPr lang="en-US" dirty="0" smtClean="0"/>
              <a:t>umidity (moisture in the air)</a:t>
            </a:r>
          </a:p>
          <a:p>
            <a:r>
              <a:rPr lang="en-US" sz="4000" b="1" dirty="0" smtClean="0"/>
              <a:t>A</a:t>
            </a:r>
            <a:r>
              <a:rPr lang="en-US" dirty="0" smtClean="0"/>
              <a:t>ir Pressure</a:t>
            </a:r>
          </a:p>
          <a:p>
            <a:r>
              <a:rPr lang="en-US" sz="4000" b="1" dirty="0" smtClean="0"/>
              <a:t>T</a:t>
            </a:r>
            <a:r>
              <a:rPr lang="en-US" dirty="0" smtClean="0"/>
              <a:t>emperature</a:t>
            </a:r>
            <a:endParaRPr lang="en-US" dirty="0"/>
          </a:p>
        </p:txBody>
      </p:sp>
      <p:pic>
        <p:nvPicPr>
          <p:cNvPr id="30721" name="Picture 1" descr="http://weather.phillipmartin.info/science_air_pressure.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5514" y="3764279"/>
            <a:ext cx="1893703" cy="1677623"/>
          </a:xfrm>
          <a:prstGeom prst="rect">
            <a:avLst/>
          </a:prstGeom>
          <a:noFill/>
          <a:extLst>
            <a:ext uri="{909E8E84-426E-40DD-AFC4-6F175D3DCCD1}">
              <a14:hiddenFill xmlns="" xmlns:a14="http://schemas.microsoft.com/office/drawing/2010/main">
                <a:solidFill>
                  <a:srgbClr val="FFFFFF"/>
                </a:solidFill>
              </a14:hiddenFill>
            </a:ext>
          </a:extLst>
        </p:spPr>
      </p:pic>
      <p:pic>
        <p:nvPicPr>
          <p:cNvPr id="30723" name="Picture 3" descr="http://weather.phillipmartin.info/science_relative_humidity.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34638" y="2630757"/>
            <a:ext cx="1800340" cy="1811522"/>
          </a:xfrm>
          <a:prstGeom prst="rect">
            <a:avLst/>
          </a:prstGeom>
          <a:noFill/>
          <a:extLst>
            <a:ext uri="{909E8E84-426E-40DD-AFC4-6F175D3DCCD1}">
              <a14:hiddenFill xmlns="" xmlns:a14="http://schemas.microsoft.com/office/drawing/2010/main">
                <a:solidFill>
                  <a:srgbClr val="FFFFFF"/>
                </a:solidFill>
              </a14:hiddenFill>
            </a:ext>
          </a:extLst>
        </p:spPr>
      </p:pic>
      <p:pic>
        <p:nvPicPr>
          <p:cNvPr id="30724" name="Picture 4" descr="http://weather.phillipmartin.info/science_wind.gi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65514" y="1332072"/>
            <a:ext cx="2725337" cy="1295400"/>
          </a:xfrm>
          <a:prstGeom prst="rect">
            <a:avLst/>
          </a:prstGeom>
          <a:noFill/>
          <a:extLst>
            <a:ext uri="{909E8E84-426E-40DD-AFC4-6F175D3DCCD1}">
              <a14:hiddenFill xmlns="" xmlns:a14="http://schemas.microsoft.com/office/drawing/2010/main">
                <a:solidFill>
                  <a:srgbClr val="FFFFFF"/>
                </a:solidFill>
              </a14:hiddenFill>
            </a:ext>
          </a:extLst>
        </p:spPr>
      </p:pic>
      <p:pic>
        <p:nvPicPr>
          <p:cNvPr id="30725" name="Picture 5" descr="http://weather.phillipmartin.info/science_thermo.gif"/>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894815" y="5105400"/>
            <a:ext cx="2092500" cy="1428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32331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and Warm Fronts</a:t>
            </a:r>
            <a:endParaRPr lang="en-US" dirty="0"/>
          </a:p>
        </p:txBody>
      </p:sp>
      <p:sp>
        <p:nvSpPr>
          <p:cNvPr id="3" name="Content Placeholder 2"/>
          <p:cNvSpPr>
            <a:spLocks noGrp="1"/>
          </p:cNvSpPr>
          <p:nvPr>
            <p:ph sz="half" idx="1"/>
          </p:nvPr>
        </p:nvSpPr>
        <p:spPr>
          <a:xfrm>
            <a:off x="4648200" y="1371600"/>
            <a:ext cx="4038600" cy="4525963"/>
          </a:xfrm>
        </p:spPr>
        <p:txBody>
          <a:bodyPr>
            <a:normAutofit lnSpcReduction="10000"/>
          </a:bodyPr>
          <a:lstStyle/>
          <a:p>
            <a:r>
              <a:rPr lang="en-US" dirty="0" smtClean="0"/>
              <a:t>A front is a boundary between air masses with different temperatures.</a:t>
            </a:r>
          </a:p>
          <a:p>
            <a:r>
              <a:rPr lang="en-US" dirty="0" smtClean="0"/>
              <a:t>A warm front usually brings rain and warmer temperatures.</a:t>
            </a:r>
          </a:p>
          <a:p>
            <a:r>
              <a:rPr lang="en-US" dirty="0" smtClean="0"/>
              <a:t>A cold front often brings violent weather followed by colder temperatures.</a:t>
            </a:r>
            <a:endParaRPr lang="en-US" dirty="0"/>
          </a:p>
        </p:txBody>
      </p:sp>
      <p:pic>
        <p:nvPicPr>
          <p:cNvPr id="54274" name="Picture 2" descr="http://www.auburnschools.org/drake/aklecompte/New_Folder/New_Folder/cold_front.jpg"/>
          <p:cNvPicPr>
            <a:picLocks noChangeAspect="1" noChangeArrowheads="1"/>
          </p:cNvPicPr>
          <p:nvPr/>
        </p:nvPicPr>
        <p:blipFill>
          <a:blip r:embed="rId3"/>
          <a:srcRect/>
          <a:stretch>
            <a:fillRect/>
          </a:stretch>
        </p:blipFill>
        <p:spPr bwMode="auto">
          <a:xfrm>
            <a:off x="762000" y="4114800"/>
            <a:ext cx="3609975" cy="1823988"/>
          </a:xfrm>
          <a:prstGeom prst="rect">
            <a:avLst/>
          </a:prstGeom>
          <a:noFill/>
        </p:spPr>
      </p:pic>
      <p:sp>
        <p:nvSpPr>
          <p:cNvPr id="7" name="TextBox 6"/>
          <p:cNvSpPr txBox="1"/>
          <p:nvPr/>
        </p:nvSpPr>
        <p:spPr>
          <a:xfrm>
            <a:off x="1447800" y="6019800"/>
            <a:ext cx="2286000" cy="461665"/>
          </a:xfrm>
          <a:prstGeom prst="rect">
            <a:avLst/>
          </a:prstGeom>
          <a:noFill/>
        </p:spPr>
        <p:txBody>
          <a:bodyPr wrap="square" rtlCol="0">
            <a:spAutoFit/>
          </a:bodyPr>
          <a:lstStyle/>
          <a:p>
            <a:pPr algn="ctr"/>
            <a:r>
              <a:rPr lang="en-US" sz="2400" b="1" dirty="0" smtClean="0">
                <a:latin typeface="CK Journaling" pitchFamily="2" charset="0"/>
              </a:rPr>
              <a:t>Cold Front</a:t>
            </a:r>
            <a:endParaRPr lang="en-US" sz="2400" b="1" dirty="0">
              <a:latin typeface="CK Journaling" pitchFamily="2" charset="0"/>
            </a:endParaRPr>
          </a:p>
        </p:txBody>
      </p:sp>
      <p:pic>
        <p:nvPicPr>
          <p:cNvPr id="54276" name="Picture 4" descr="http://www.auburnschools.org/drake/aklecompte/New_Folder2/warm_front.jpg"/>
          <p:cNvPicPr>
            <a:picLocks noChangeAspect="1" noChangeArrowheads="1"/>
          </p:cNvPicPr>
          <p:nvPr/>
        </p:nvPicPr>
        <p:blipFill>
          <a:blip r:embed="rId4"/>
          <a:srcRect/>
          <a:stretch>
            <a:fillRect/>
          </a:stretch>
        </p:blipFill>
        <p:spPr bwMode="auto">
          <a:xfrm>
            <a:off x="838200" y="1371600"/>
            <a:ext cx="3612773" cy="1981200"/>
          </a:xfrm>
          <a:prstGeom prst="rect">
            <a:avLst/>
          </a:prstGeom>
          <a:noFill/>
        </p:spPr>
      </p:pic>
      <p:sp>
        <p:nvSpPr>
          <p:cNvPr id="9" name="TextBox 8"/>
          <p:cNvSpPr txBox="1"/>
          <p:nvPr/>
        </p:nvSpPr>
        <p:spPr>
          <a:xfrm>
            <a:off x="1524000" y="3429000"/>
            <a:ext cx="2286000" cy="461665"/>
          </a:xfrm>
          <a:prstGeom prst="rect">
            <a:avLst/>
          </a:prstGeom>
          <a:noFill/>
        </p:spPr>
        <p:txBody>
          <a:bodyPr wrap="square" rtlCol="0">
            <a:spAutoFit/>
          </a:bodyPr>
          <a:lstStyle/>
          <a:p>
            <a:pPr algn="ctr"/>
            <a:r>
              <a:rPr lang="en-US" sz="2400" b="1" dirty="0" smtClean="0">
                <a:latin typeface="CK Journaling" pitchFamily="2" charset="0"/>
              </a:rPr>
              <a:t>Warm Front</a:t>
            </a:r>
            <a:endParaRPr lang="en-US" sz="2400" b="1" dirty="0">
              <a:latin typeface="CK Journaling" pitchFamily="2" charset="0"/>
            </a:endParaRPr>
          </a:p>
        </p:txBody>
      </p:sp>
    </p:spTree>
    <p:extLst>
      <p:ext uri="{BB962C8B-B14F-4D97-AF65-F5344CB8AC3E}">
        <p14:creationId xmlns="" xmlns:p14="http://schemas.microsoft.com/office/powerpoint/2010/main" val="1999486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the Weather</a:t>
            </a:r>
            <a:endParaRPr lang="en-US" dirty="0"/>
          </a:p>
        </p:txBody>
      </p:sp>
      <p:sp>
        <p:nvSpPr>
          <p:cNvPr id="4" name="Content Placeholder 3"/>
          <p:cNvSpPr>
            <a:spLocks noGrp="1"/>
          </p:cNvSpPr>
          <p:nvPr>
            <p:ph sz="half" idx="2"/>
          </p:nvPr>
        </p:nvSpPr>
        <p:spPr>
          <a:xfrm>
            <a:off x="990600" y="1371600"/>
            <a:ext cx="4038600" cy="4525963"/>
          </a:xfrm>
        </p:spPr>
        <p:txBody>
          <a:bodyPr>
            <a:normAutofit lnSpcReduction="10000"/>
          </a:bodyPr>
          <a:lstStyle/>
          <a:p>
            <a:r>
              <a:rPr lang="en-US" dirty="0" smtClean="0"/>
              <a:t>Meteorologists (weather scientists) use weather instruments to study the four parts of the weather (wind, humidity, air pressure, and temperature.)</a:t>
            </a:r>
          </a:p>
          <a:p>
            <a:r>
              <a:rPr lang="en-US" dirty="0" smtClean="0"/>
              <a:t>They make a weather forecast (hypothesis) based on the data they collect.</a:t>
            </a:r>
            <a:endParaRPr lang="en-US" dirty="0"/>
          </a:p>
        </p:txBody>
      </p:sp>
      <p:pic>
        <p:nvPicPr>
          <p:cNvPr id="31745" name="Picture 1" descr="http://weather.phillipmartin.info/weather_fronts.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57800" y="1752600"/>
            <a:ext cx="3467234" cy="3362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62885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vs. Climate</a:t>
            </a:r>
            <a:endParaRPr lang="en-US" dirty="0"/>
          </a:p>
        </p:txBody>
      </p:sp>
      <p:sp>
        <p:nvSpPr>
          <p:cNvPr id="4" name="Content Placeholder 3"/>
          <p:cNvSpPr>
            <a:spLocks noGrp="1"/>
          </p:cNvSpPr>
          <p:nvPr>
            <p:ph sz="half" idx="2"/>
          </p:nvPr>
        </p:nvSpPr>
        <p:spPr/>
        <p:txBody>
          <a:bodyPr>
            <a:normAutofit fontScale="85000" lnSpcReduction="10000"/>
          </a:bodyPr>
          <a:lstStyle/>
          <a:p>
            <a:r>
              <a:rPr lang="en-US" u="sng" dirty="0" smtClean="0"/>
              <a:t>Weather</a:t>
            </a:r>
            <a:r>
              <a:rPr lang="en-US" dirty="0" smtClean="0"/>
              <a:t> is the daily condition of the atmosphere in a place. Ex.: There is a 30% chance of rain for Snellville on Thursday.</a:t>
            </a:r>
          </a:p>
          <a:p>
            <a:r>
              <a:rPr lang="en-US" u="sng" dirty="0" smtClean="0"/>
              <a:t>Climate</a:t>
            </a:r>
            <a:r>
              <a:rPr lang="en-US" dirty="0" smtClean="0"/>
              <a:t> is the average weather in a certain place over a long period of time.</a:t>
            </a:r>
            <a:r>
              <a:rPr lang="en-US" dirty="0"/>
              <a:t> </a:t>
            </a:r>
            <a:r>
              <a:rPr lang="en-US" dirty="0" smtClean="0"/>
              <a:t>Ex.: The desert has extreme temperatures and little rain.</a:t>
            </a:r>
          </a:p>
          <a:p>
            <a:r>
              <a:rPr lang="en-US" dirty="0" smtClean="0"/>
              <a:t>Climate </a:t>
            </a:r>
            <a:r>
              <a:rPr lang="en-US" u="sng" dirty="0" smtClean="0"/>
              <a:t>DOES NOT</a:t>
            </a:r>
            <a:r>
              <a:rPr lang="en-US" dirty="0" smtClean="0"/>
              <a:t> change from day to day; weather does!</a:t>
            </a:r>
          </a:p>
        </p:txBody>
      </p:sp>
      <p:pic>
        <p:nvPicPr>
          <p:cNvPr id="41988" name="Picture 4" descr="C:\Users\Debbie\AppData\Local\Microsoft\Windows\Temporary Internet Files\Content.IE5\YL152P0X\MC900058227[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0100" y="3962400"/>
            <a:ext cx="3066107" cy="2387414"/>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http://www.drishtikone.com/wp-content/uploads/rainy.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74700" y="1524000"/>
            <a:ext cx="3200400" cy="21202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95545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K Journaling" pitchFamily="2" charset="0"/>
              </a:rPr>
              <a:t>The Solar System and Beyond!</a:t>
            </a:r>
            <a:endParaRPr lang="en-US" dirty="0">
              <a:solidFill>
                <a:srgbClr val="FFFF00"/>
              </a:solidFill>
              <a:latin typeface="CK Journaling" pitchFamily="2" charset="0"/>
            </a:endParaRPr>
          </a:p>
        </p:txBody>
      </p:sp>
      <p:sp>
        <p:nvSpPr>
          <p:cNvPr id="3" name="Content Placeholder 2"/>
          <p:cNvSpPr>
            <a:spLocks noGrp="1"/>
          </p:cNvSpPr>
          <p:nvPr>
            <p:ph sz="half" idx="1"/>
          </p:nvPr>
        </p:nvSpPr>
        <p:spPr/>
        <p:txBody>
          <a:bodyPr>
            <a:normAutofit/>
          </a:bodyPr>
          <a:lstStyle/>
          <a:p>
            <a:pPr marL="0" indent="0">
              <a:buNone/>
            </a:pPr>
            <a:r>
              <a:rPr lang="en-US" sz="3600" dirty="0" smtClean="0">
                <a:solidFill>
                  <a:srgbClr val="FFFF00"/>
                </a:solidFill>
              </a:rPr>
              <a:t>After our study of Earth’s weather, we blasted off on a journey of the solar system….and beyond! We became expert astronomers!  </a:t>
            </a:r>
            <a:endParaRPr lang="en-US" sz="3600" dirty="0">
              <a:solidFill>
                <a:srgbClr val="FFFF00"/>
              </a:solidFill>
            </a:endParaRPr>
          </a:p>
        </p:txBody>
      </p:sp>
      <p:pic>
        <p:nvPicPr>
          <p:cNvPr id="43011" name="Picture 3" descr="C:\Users\Debbie\AppData\Local\Microsoft\Windows\Temporary Internet Files\Content.IE5\YL152P0X\MC900332270[1].wmf"/>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8200" y="1600200"/>
            <a:ext cx="4002059" cy="450830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37215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K Journaling" pitchFamily="2" charset="0"/>
              </a:rPr>
              <a:t>What Makes Day and Night?</a:t>
            </a:r>
            <a:endParaRPr lang="en-US" dirty="0">
              <a:solidFill>
                <a:srgbClr val="FFFF00"/>
              </a:solidFill>
              <a:latin typeface="CK Journaling" pitchFamily="2" charset="0"/>
            </a:endParaRPr>
          </a:p>
        </p:txBody>
      </p:sp>
      <p:sp>
        <p:nvSpPr>
          <p:cNvPr id="3" name="Content Placeholder 2"/>
          <p:cNvSpPr>
            <a:spLocks noGrp="1"/>
          </p:cNvSpPr>
          <p:nvPr>
            <p:ph sz="half" idx="1"/>
          </p:nvPr>
        </p:nvSpPr>
        <p:spPr>
          <a:xfrm>
            <a:off x="4572000" y="1371600"/>
            <a:ext cx="4038600" cy="4525963"/>
          </a:xfrm>
        </p:spPr>
        <p:txBody>
          <a:bodyPr/>
          <a:lstStyle/>
          <a:p>
            <a:r>
              <a:rPr lang="en-US" dirty="0" smtClean="0">
                <a:solidFill>
                  <a:srgbClr val="FFFF00"/>
                </a:solidFill>
              </a:rPr>
              <a:t>We have day and night because the Earth rotates on its axis. </a:t>
            </a:r>
          </a:p>
          <a:p>
            <a:r>
              <a:rPr lang="en-US" dirty="0" smtClean="0">
                <a:solidFill>
                  <a:srgbClr val="FFFF00"/>
                </a:solidFill>
              </a:rPr>
              <a:t>When our side of the Earth is facing the Sun, we have day.</a:t>
            </a:r>
          </a:p>
          <a:p>
            <a:r>
              <a:rPr lang="en-US" dirty="0" smtClean="0">
                <a:solidFill>
                  <a:srgbClr val="FFFF00"/>
                </a:solidFill>
              </a:rPr>
              <a:t>When we are facing away from the Sun, we have night.</a:t>
            </a:r>
            <a:endParaRPr lang="en-US" dirty="0">
              <a:solidFill>
                <a:srgbClr val="FFFF00"/>
              </a:solidFill>
            </a:endParaRPr>
          </a:p>
        </p:txBody>
      </p:sp>
      <p:pic>
        <p:nvPicPr>
          <p:cNvPr id="2050" name="Picture 2" descr="http://www.bobthealien.co.uk/daynight.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4001" y="2438400"/>
            <a:ext cx="4145280" cy="2362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38020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Rotation and Revolution</a:t>
            </a:r>
            <a:endParaRPr lang="en-US" dirty="0">
              <a:solidFill>
                <a:srgbClr val="FFFF00"/>
              </a:solidFill>
              <a:latin typeface="CK Journaling" pitchFamily="2" charset="0"/>
            </a:endParaRPr>
          </a:p>
        </p:txBody>
      </p:sp>
      <p:sp>
        <p:nvSpPr>
          <p:cNvPr id="3" name="Content Placeholder 2"/>
          <p:cNvSpPr>
            <a:spLocks noGrp="1"/>
          </p:cNvSpPr>
          <p:nvPr>
            <p:ph sz="half" idx="1"/>
          </p:nvPr>
        </p:nvSpPr>
        <p:spPr/>
        <p:txBody>
          <a:bodyPr>
            <a:normAutofit lnSpcReduction="10000"/>
          </a:bodyPr>
          <a:lstStyle/>
          <a:p>
            <a:r>
              <a:rPr lang="en-US" dirty="0" smtClean="0">
                <a:solidFill>
                  <a:srgbClr val="FFFF00"/>
                </a:solidFill>
              </a:rPr>
              <a:t>It takes the Earth 24 hours to rotate once on its axis.</a:t>
            </a:r>
          </a:p>
          <a:p>
            <a:r>
              <a:rPr lang="en-US" dirty="0" smtClean="0">
                <a:solidFill>
                  <a:srgbClr val="FFFF00"/>
                </a:solidFill>
              </a:rPr>
              <a:t>It takes the Earth 365 days (one year) to revolve around the Sun one time.</a:t>
            </a:r>
          </a:p>
          <a:p>
            <a:r>
              <a:rPr lang="en-US" dirty="0" smtClean="0">
                <a:solidFill>
                  <a:srgbClr val="FFFF00"/>
                </a:solidFill>
              </a:rPr>
              <a:t>All of the planets in our solar system rotate and revolve.</a:t>
            </a:r>
            <a:endParaRPr lang="en-US" dirty="0">
              <a:solidFill>
                <a:srgbClr val="FFFF00"/>
              </a:solidFill>
            </a:endParaRPr>
          </a:p>
        </p:txBody>
      </p:sp>
      <p:pic>
        <p:nvPicPr>
          <p:cNvPr id="6146" name="Picture 2" descr="http://www.physicalgeography.net/fundamentals/images/earth_rotatio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19799" y="1295400"/>
            <a:ext cx="1422647" cy="1813604"/>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http://science-class.net/Notes/images_7th_notes/earth_revolution.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715791" y="4191000"/>
            <a:ext cx="4056062" cy="140680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5829421" y="3320534"/>
            <a:ext cx="1828801" cy="369332"/>
          </a:xfrm>
          <a:prstGeom prst="rect">
            <a:avLst/>
          </a:prstGeom>
          <a:noFill/>
        </p:spPr>
        <p:txBody>
          <a:bodyPr wrap="square" rtlCol="0">
            <a:spAutoFit/>
          </a:bodyPr>
          <a:lstStyle/>
          <a:p>
            <a:pPr algn="ctr"/>
            <a:r>
              <a:rPr lang="en-US" dirty="0" smtClean="0">
                <a:solidFill>
                  <a:srgbClr val="FFFF00"/>
                </a:solidFill>
                <a:latin typeface="CK Journaling" pitchFamily="2" charset="0"/>
              </a:rPr>
              <a:t>Rotation</a:t>
            </a:r>
            <a:endParaRPr lang="en-US" dirty="0">
              <a:solidFill>
                <a:srgbClr val="FFFF00"/>
              </a:solidFill>
              <a:latin typeface="CK Journaling" pitchFamily="2" charset="0"/>
            </a:endParaRPr>
          </a:p>
        </p:txBody>
      </p:sp>
      <p:sp>
        <p:nvSpPr>
          <p:cNvPr id="8" name="TextBox 7"/>
          <p:cNvSpPr txBox="1"/>
          <p:nvPr/>
        </p:nvSpPr>
        <p:spPr>
          <a:xfrm>
            <a:off x="5918567" y="5867400"/>
            <a:ext cx="1828801" cy="369332"/>
          </a:xfrm>
          <a:prstGeom prst="rect">
            <a:avLst/>
          </a:prstGeom>
          <a:noFill/>
        </p:spPr>
        <p:txBody>
          <a:bodyPr wrap="square" rtlCol="0">
            <a:spAutoFit/>
          </a:bodyPr>
          <a:lstStyle/>
          <a:p>
            <a:pPr algn="ctr"/>
            <a:r>
              <a:rPr lang="en-US" dirty="0" smtClean="0">
                <a:solidFill>
                  <a:srgbClr val="FFFF00"/>
                </a:solidFill>
                <a:latin typeface="CK Journaling" pitchFamily="2" charset="0"/>
              </a:rPr>
              <a:t>Revolution</a:t>
            </a:r>
            <a:endParaRPr lang="en-US" dirty="0">
              <a:solidFill>
                <a:srgbClr val="FFFF00"/>
              </a:solidFill>
              <a:latin typeface="CK Journaling" pitchFamily="2" charset="0"/>
            </a:endParaRPr>
          </a:p>
        </p:txBody>
      </p:sp>
    </p:spTree>
    <p:extLst>
      <p:ext uri="{BB962C8B-B14F-4D97-AF65-F5344CB8AC3E}">
        <p14:creationId xmlns="" xmlns:p14="http://schemas.microsoft.com/office/powerpoint/2010/main" val="177286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Phases of the Moon</a:t>
            </a:r>
            <a:endParaRPr lang="en-US" dirty="0">
              <a:solidFill>
                <a:srgbClr val="FFFF00"/>
              </a:solidFill>
            </a:endParaRPr>
          </a:p>
        </p:txBody>
      </p:sp>
      <p:sp>
        <p:nvSpPr>
          <p:cNvPr id="4" name="Content Placeholder 3"/>
          <p:cNvSpPr>
            <a:spLocks noGrp="1"/>
          </p:cNvSpPr>
          <p:nvPr>
            <p:ph sz="half" idx="2"/>
          </p:nvPr>
        </p:nvSpPr>
        <p:spPr/>
        <p:txBody>
          <a:bodyPr>
            <a:normAutofit lnSpcReduction="10000"/>
          </a:bodyPr>
          <a:lstStyle/>
          <a:p>
            <a:r>
              <a:rPr lang="en-US" dirty="0" smtClean="0">
                <a:solidFill>
                  <a:srgbClr val="FFFF00"/>
                </a:solidFill>
              </a:rPr>
              <a:t>The moon orbits around the Earth. Because of this, the shape of the moon appears to change over the course of a month.</a:t>
            </a:r>
          </a:p>
          <a:p>
            <a:r>
              <a:rPr lang="en-US" dirty="0" smtClean="0">
                <a:solidFill>
                  <a:srgbClr val="FFFF00"/>
                </a:solidFill>
              </a:rPr>
              <a:t>There are about 2 weeks between any 2 opposite phases of the moon (such as new moon and full moon).</a:t>
            </a:r>
            <a:endParaRPr lang="en-US" dirty="0">
              <a:solidFill>
                <a:srgbClr val="FFFF00"/>
              </a:solidFill>
            </a:endParaRPr>
          </a:p>
        </p:txBody>
      </p:sp>
      <p:pic>
        <p:nvPicPr>
          <p:cNvPr id="3074" name="Picture 2" descr="Phases of the Moon"/>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4800" y="2120900"/>
            <a:ext cx="4433888" cy="33254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3126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Soaring Through Our Solar System</a:t>
            </a:r>
            <a:endParaRPr lang="en-US" dirty="0">
              <a:solidFill>
                <a:srgbClr val="FFFF00"/>
              </a:solidFill>
            </a:endParaRPr>
          </a:p>
        </p:txBody>
      </p:sp>
      <p:sp>
        <p:nvSpPr>
          <p:cNvPr id="3" name="Content Placeholder 2"/>
          <p:cNvSpPr>
            <a:spLocks noGrp="1"/>
          </p:cNvSpPr>
          <p:nvPr>
            <p:ph sz="half" idx="1"/>
          </p:nvPr>
        </p:nvSpPr>
        <p:spPr/>
        <p:txBody>
          <a:bodyPr>
            <a:normAutofit lnSpcReduction="10000"/>
          </a:bodyPr>
          <a:lstStyle/>
          <a:p>
            <a:r>
              <a:rPr lang="en-US" dirty="0" smtClean="0">
                <a:solidFill>
                  <a:srgbClr val="FFFF00"/>
                </a:solidFill>
              </a:rPr>
              <a:t>Our solar system includes all of the objects that orbit around our Sun.</a:t>
            </a:r>
          </a:p>
          <a:p>
            <a:r>
              <a:rPr lang="en-US" dirty="0" smtClean="0">
                <a:solidFill>
                  <a:srgbClr val="FFFF00"/>
                </a:solidFill>
              </a:rPr>
              <a:t>There are 8 “official” planets and several “dwarf” planets (like Pluto)!</a:t>
            </a:r>
          </a:p>
          <a:p>
            <a:r>
              <a:rPr lang="en-US" dirty="0" smtClean="0">
                <a:solidFill>
                  <a:srgbClr val="FFFF00"/>
                </a:solidFill>
              </a:rPr>
              <a:t>The Sun is the ONLY star in our solar system!</a:t>
            </a:r>
            <a:endParaRPr lang="en-US" dirty="0">
              <a:solidFill>
                <a:srgbClr val="FFFF00"/>
              </a:solidFill>
            </a:endParaRPr>
          </a:p>
        </p:txBody>
      </p:sp>
      <p:pic>
        <p:nvPicPr>
          <p:cNvPr id="45058" name="Picture 2" descr="C:\Users\Debbie\AppData\Local\Microsoft\Windows\Temporary Internet Files\Content.IE5\M2NP95VT\MC900083185[1].wmf"/>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29200" y="1981200"/>
            <a:ext cx="3625335" cy="359070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34117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Family of the Sun</a:t>
            </a:r>
            <a:endParaRPr lang="en-US" dirty="0">
              <a:solidFill>
                <a:srgbClr val="FFFF00"/>
              </a:solidFill>
            </a:endParaRPr>
          </a:p>
        </p:txBody>
      </p:sp>
      <p:sp>
        <p:nvSpPr>
          <p:cNvPr id="4" name="Content Placeholder 3"/>
          <p:cNvSpPr>
            <a:spLocks noGrp="1"/>
          </p:cNvSpPr>
          <p:nvPr>
            <p:ph sz="half" idx="2"/>
          </p:nvPr>
        </p:nvSpPr>
        <p:spPr>
          <a:xfrm>
            <a:off x="4343400" y="1600200"/>
            <a:ext cx="4343400" cy="4525963"/>
          </a:xfrm>
        </p:spPr>
        <p:txBody>
          <a:bodyPr>
            <a:normAutofit fontScale="92500" lnSpcReduction="10000"/>
          </a:bodyPr>
          <a:lstStyle/>
          <a:p>
            <a:r>
              <a:rPr lang="en-US" dirty="0" smtClean="0">
                <a:solidFill>
                  <a:srgbClr val="FFFF00"/>
                </a:solidFill>
              </a:rPr>
              <a:t>Mercury – closest to the Sun</a:t>
            </a:r>
          </a:p>
          <a:p>
            <a:r>
              <a:rPr lang="en-US" dirty="0" smtClean="0">
                <a:solidFill>
                  <a:srgbClr val="FFFF00"/>
                </a:solidFill>
              </a:rPr>
              <a:t>Venus – Earth’s “twin”</a:t>
            </a:r>
          </a:p>
          <a:p>
            <a:r>
              <a:rPr lang="en-US" dirty="0" smtClean="0">
                <a:solidFill>
                  <a:srgbClr val="FFFF00"/>
                </a:solidFill>
              </a:rPr>
              <a:t>Earth – Home sweet home!</a:t>
            </a:r>
          </a:p>
          <a:p>
            <a:r>
              <a:rPr lang="en-US" dirty="0" smtClean="0">
                <a:solidFill>
                  <a:srgbClr val="FFFF00"/>
                </a:solidFill>
              </a:rPr>
              <a:t>Mars – the “red planet”</a:t>
            </a:r>
          </a:p>
          <a:p>
            <a:r>
              <a:rPr lang="en-US" dirty="0" smtClean="0">
                <a:solidFill>
                  <a:srgbClr val="FFFF00"/>
                </a:solidFill>
              </a:rPr>
              <a:t>Jupiter – largest planet</a:t>
            </a:r>
          </a:p>
          <a:p>
            <a:r>
              <a:rPr lang="en-US" dirty="0" smtClean="0">
                <a:solidFill>
                  <a:srgbClr val="FFFF00"/>
                </a:solidFill>
              </a:rPr>
              <a:t>Saturn – pretty rings!</a:t>
            </a:r>
          </a:p>
          <a:p>
            <a:r>
              <a:rPr lang="en-US" dirty="0" smtClean="0">
                <a:solidFill>
                  <a:srgbClr val="FFFF00"/>
                </a:solidFill>
              </a:rPr>
              <a:t>Uranus – spins on its side</a:t>
            </a:r>
          </a:p>
          <a:p>
            <a:r>
              <a:rPr lang="en-US" dirty="0" smtClean="0">
                <a:solidFill>
                  <a:srgbClr val="FFFF00"/>
                </a:solidFill>
              </a:rPr>
              <a:t>Neptune – windy blue planet</a:t>
            </a:r>
          </a:p>
          <a:p>
            <a:r>
              <a:rPr lang="en-US" dirty="0" smtClean="0">
                <a:solidFill>
                  <a:srgbClr val="FFFF00"/>
                </a:solidFill>
              </a:rPr>
              <a:t>Pluto – now a dwarf planet!</a:t>
            </a:r>
          </a:p>
          <a:p>
            <a:endParaRPr lang="en-US" dirty="0" smtClean="0">
              <a:solidFill>
                <a:srgbClr val="FFFF00"/>
              </a:solidFill>
            </a:endParaRPr>
          </a:p>
          <a:p>
            <a:endParaRPr lang="en-US" dirty="0">
              <a:solidFill>
                <a:srgbClr val="FFFF00"/>
              </a:solidFill>
            </a:endParaRPr>
          </a:p>
        </p:txBody>
      </p:sp>
      <p:pic>
        <p:nvPicPr>
          <p:cNvPr id="5122" name="Picture 2" descr="http://www.universeonweb.com/solarsystem/images/solar_system_card.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381000" y="1989260"/>
            <a:ext cx="4010025" cy="284943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97590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Welcome, fellow scientists! </a:t>
            </a:r>
            <a:endParaRPr lang="en-US" dirty="0"/>
          </a:p>
        </p:txBody>
      </p:sp>
      <p:sp>
        <p:nvSpPr>
          <p:cNvPr id="8" name="Content Placeholder 7"/>
          <p:cNvSpPr>
            <a:spLocks noGrp="1"/>
          </p:cNvSpPr>
          <p:nvPr>
            <p:ph idx="1"/>
          </p:nvPr>
        </p:nvSpPr>
        <p:spPr>
          <a:xfrm>
            <a:off x="304800" y="1600200"/>
            <a:ext cx="4572000" cy="4525963"/>
          </a:xfrm>
        </p:spPr>
        <p:txBody>
          <a:bodyPr>
            <a:normAutofit fontScale="77500" lnSpcReduction="20000"/>
          </a:bodyPr>
          <a:lstStyle/>
          <a:p>
            <a:pPr marL="0" indent="0" algn="ctr">
              <a:buNone/>
            </a:pPr>
            <a:r>
              <a:rPr lang="en-US" dirty="0" smtClean="0"/>
              <a:t>We’ve spent the year investigating all sorts of scientific topics, from weather to the solar system, light and sound, force and motion, simple machines, ecosystems, and animal adaptations. It has been quite an exciting adventure! I’m proud of all of your discoveries! Let’s take a trip down memory lane to review all of the fabulous information we have learned! Come along with me…I’ll be your guide!</a:t>
            </a:r>
            <a:endParaRPr lang="en-US" dirty="0"/>
          </a:p>
        </p:txBody>
      </p:sp>
      <p:pic>
        <p:nvPicPr>
          <p:cNvPr id="1025" name="Picture 1" descr="http://people.phillipmartin.info/people_einstein.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53000" y="2313238"/>
            <a:ext cx="3657600" cy="25061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01406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Thanks, Mom! (A way to remember the order of the planets!)</a:t>
            </a:r>
            <a:endParaRPr lang="en-US" dirty="0">
              <a:solidFill>
                <a:srgbClr val="FFFF00"/>
              </a:solidFill>
            </a:endParaRPr>
          </a:p>
        </p:txBody>
      </p:sp>
      <p:sp>
        <p:nvSpPr>
          <p:cNvPr id="4" name="Content Placeholder 3"/>
          <p:cNvSpPr>
            <a:spLocks noGrp="1"/>
          </p:cNvSpPr>
          <p:nvPr>
            <p:ph sz="half" idx="2"/>
          </p:nvPr>
        </p:nvSpPr>
        <p:spPr>
          <a:xfrm>
            <a:off x="381000" y="1600200"/>
            <a:ext cx="4343400" cy="4525963"/>
          </a:xfrm>
        </p:spPr>
        <p:txBody>
          <a:bodyPr>
            <a:normAutofit fontScale="92500" lnSpcReduction="20000"/>
          </a:bodyPr>
          <a:lstStyle/>
          <a:p>
            <a:pPr marL="0" indent="0">
              <a:buNone/>
            </a:pPr>
            <a:r>
              <a:rPr lang="en-US" sz="3600" b="1" dirty="0" smtClean="0">
                <a:solidFill>
                  <a:srgbClr val="FFFF00"/>
                </a:solidFill>
              </a:rPr>
              <a:t>M</a:t>
            </a:r>
            <a:r>
              <a:rPr lang="en-US" dirty="0" smtClean="0">
                <a:solidFill>
                  <a:srgbClr val="FFFF00"/>
                </a:solidFill>
              </a:rPr>
              <a:t>y (Mercury)</a:t>
            </a:r>
          </a:p>
          <a:p>
            <a:pPr marL="0" indent="0">
              <a:buNone/>
            </a:pPr>
            <a:r>
              <a:rPr lang="en-US" sz="3600" b="1" dirty="0" smtClean="0">
                <a:solidFill>
                  <a:srgbClr val="FFFF00"/>
                </a:solidFill>
              </a:rPr>
              <a:t>V</a:t>
            </a:r>
            <a:r>
              <a:rPr lang="en-US" dirty="0" smtClean="0">
                <a:solidFill>
                  <a:srgbClr val="FFFF00"/>
                </a:solidFill>
              </a:rPr>
              <a:t>ery (Venus)</a:t>
            </a:r>
          </a:p>
          <a:p>
            <a:pPr marL="0" indent="0">
              <a:buNone/>
            </a:pPr>
            <a:r>
              <a:rPr lang="en-US" sz="3600" b="1" dirty="0" smtClean="0">
                <a:solidFill>
                  <a:srgbClr val="FFFF00"/>
                </a:solidFill>
              </a:rPr>
              <a:t>E</a:t>
            </a:r>
            <a:r>
              <a:rPr lang="en-US" dirty="0" smtClean="0">
                <a:solidFill>
                  <a:srgbClr val="FFFF00"/>
                </a:solidFill>
              </a:rPr>
              <a:t>ducated (Earth)</a:t>
            </a:r>
          </a:p>
          <a:p>
            <a:pPr marL="0" indent="0">
              <a:buNone/>
            </a:pPr>
            <a:r>
              <a:rPr lang="en-US" sz="3600" b="1" dirty="0" smtClean="0">
                <a:solidFill>
                  <a:srgbClr val="FFFF00"/>
                </a:solidFill>
              </a:rPr>
              <a:t>M</a:t>
            </a:r>
            <a:r>
              <a:rPr lang="en-US" dirty="0" smtClean="0">
                <a:solidFill>
                  <a:srgbClr val="FFFF00"/>
                </a:solidFill>
              </a:rPr>
              <a:t>other (Mars)</a:t>
            </a:r>
          </a:p>
          <a:p>
            <a:pPr marL="0" indent="0">
              <a:buNone/>
            </a:pPr>
            <a:r>
              <a:rPr lang="en-US" sz="3600" b="1" dirty="0" smtClean="0">
                <a:solidFill>
                  <a:srgbClr val="FFFF00"/>
                </a:solidFill>
              </a:rPr>
              <a:t>J</a:t>
            </a:r>
            <a:r>
              <a:rPr lang="en-US" dirty="0" smtClean="0">
                <a:solidFill>
                  <a:srgbClr val="FFFF00"/>
                </a:solidFill>
              </a:rPr>
              <a:t>ust (Jupiter)</a:t>
            </a:r>
          </a:p>
          <a:p>
            <a:pPr marL="0" indent="0">
              <a:buNone/>
            </a:pPr>
            <a:r>
              <a:rPr lang="en-US" sz="3900" b="1" dirty="0" smtClean="0">
                <a:solidFill>
                  <a:srgbClr val="FFFF00"/>
                </a:solidFill>
              </a:rPr>
              <a:t>S</a:t>
            </a:r>
            <a:r>
              <a:rPr lang="en-US" dirty="0" smtClean="0">
                <a:solidFill>
                  <a:srgbClr val="FFFF00"/>
                </a:solidFill>
              </a:rPr>
              <a:t>erved (Saturn)</a:t>
            </a:r>
          </a:p>
          <a:p>
            <a:pPr marL="0" indent="0">
              <a:buNone/>
            </a:pPr>
            <a:r>
              <a:rPr lang="en-US" sz="3900" dirty="0" smtClean="0">
                <a:solidFill>
                  <a:srgbClr val="FFFF00"/>
                </a:solidFill>
              </a:rPr>
              <a:t>U</a:t>
            </a:r>
            <a:r>
              <a:rPr lang="en-US" dirty="0" smtClean="0">
                <a:solidFill>
                  <a:srgbClr val="FFFF00"/>
                </a:solidFill>
              </a:rPr>
              <a:t>s (Uranus)</a:t>
            </a:r>
          </a:p>
          <a:p>
            <a:pPr marL="0" indent="0">
              <a:buNone/>
            </a:pPr>
            <a:r>
              <a:rPr lang="en-US" sz="3900" b="1" dirty="0" smtClean="0">
                <a:solidFill>
                  <a:srgbClr val="FFFF00"/>
                </a:solidFill>
              </a:rPr>
              <a:t>N</a:t>
            </a:r>
            <a:r>
              <a:rPr lang="en-US" dirty="0" smtClean="0">
                <a:solidFill>
                  <a:srgbClr val="FFFF00"/>
                </a:solidFill>
              </a:rPr>
              <a:t>achos! (Neptune)</a:t>
            </a:r>
          </a:p>
          <a:p>
            <a:endParaRPr lang="en-US" dirty="0" smtClean="0">
              <a:solidFill>
                <a:srgbClr val="FFFF00"/>
              </a:solidFill>
            </a:endParaRPr>
          </a:p>
          <a:p>
            <a:endParaRPr lang="en-US" dirty="0">
              <a:solidFill>
                <a:srgbClr val="FFFF00"/>
              </a:solidFill>
            </a:endParaRPr>
          </a:p>
        </p:txBody>
      </p:sp>
      <p:pic>
        <p:nvPicPr>
          <p:cNvPr id="7170" name="Picture 2" descr="http://wiki.blogs.com/photos/uncategorized/2007/05/23/remember.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00400" y="1981200"/>
            <a:ext cx="5132694" cy="32575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93220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A couple more things about the planets!</a:t>
            </a:r>
            <a:endParaRPr lang="en-US" dirty="0">
              <a:solidFill>
                <a:srgbClr val="FFFF00"/>
              </a:solidFill>
            </a:endParaRPr>
          </a:p>
        </p:txBody>
      </p:sp>
      <p:sp>
        <p:nvSpPr>
          <p:cNvPr id="4" name="Content Placeholder 3"/>
          <p:cNvSpPr>
            <a:spLocks noGrp="1"/>
          </p:cNvSpPr>
          <p:nvPr>
            <p:ph sz="half" idx="2"/>
          </p:nvPr>
        </p:nvSpPr>
        <p:spPr>
          <a:xfrm>
            <a:off x="4495800" y="1371600"/>
            <a:ext cx="4343400" cy="4525963"/>
          </a:xfrm>
        </p:spPr>
        <p:txBody>
          <a:bodyPr>
            <a:normAutofit lnSpcReduction="10000"/>
          </a:bodyPr>
          <a:lstStyle/>
          <a:p>
            <a:endParaRPr lang="en-US" dirty="0" smtClean="0">
              <a:solidFill>
                <a:srgbClr val="FFFF00"/>
              </a:solidFill>
            </a:endParaRPr>
          </a:p>
          <a:p>
            <a:r>
              <a:rPr lang="en-US" dirty="0" smtClean="0">
                <a:solidFill>
                  <a:srgbClr val="FFFF00"/>
                </a:solidFill>
              </a:rPr>
              <a:t>The inner planets (Mercury, Venus, Earth, and Mars) are all rocky and are much smaller than the outer planets.</a:t>
            </a:r>
          </a:p>
          <a:p>
            <a:r>
              <a:rPr lang="en-US" dirty="0" smtClean="0">
                <a:solidFill>
                  <a:srgbClr val="FFFF00"/>
                </a:solidFill>
              </a:rPr>
              <a:t>The outer planets (Jupiter, Saturn, Uranus, and Neptune) are HUGE gas giants! </a:t>
            </a:r>
            <a:endParaRPr lang="en-US" dirty="0">
              <a:solidFill>
                <a:srgbClr val="FFFF00"/>
              </a:solidFill>
            </a:endParaRPr>
          </a:p>
        </p:txBody>
      </p:sp>
      <p:pic>
        <p:nvPicPr>
          <p:cNvPr id="8198" name="Picture 6" descr="innerplanet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 y="1905000"/>
            <a:ext cx="3657600" cy="1261873"/>
          </a:xfrm>
          <a:prstGeom prst="rect">
            <a:avLst/>
          </a:prstGeom>
          <a:noFill/>
          <a:extLst>
            <a:ext uri="{909E8E84-426E-40DD-AFC4-6F175D3DCCD1}">
              <a14:hiddenFill xmlns="" xmlns:a14="http://schemas.microsoft.com/office/drawing/2010/main">
                <a:solidFill>
                  <a:srgbClr val="FFFFFF"/>
                </a:solidFill>
              </a14:hiddenFill>
            </a:ext>
          </a:extLst>
        </p:spPr>
      </p:pic>
      <p:pic>
        <p:nvPicPr>
          <p:cNvPr id="8200" name="Picture 8" descr="outerplanets"/>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28600" y="3733800"/>
            <a:ext cx="4114800" cy="22699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25748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Twinkle, Twinkle, Little Star?</a:t>
            </a:r>
            <a:endParaRPr lang="en-US" dirty="0">
              <a:solidFill>
                <a:srgbClr val="FFFF00"/>
              </a:solidFill>
            </a:endParaRPr>
          </a:p>
        </p:txBody>
      </p:sp>
      <p:sp>
        <p:nvSpPr>
          <p:cNvPr id="4" name="Content Placeholder 3"/>
          <p:cNvSpPr>
            <a:spLocks noGrp="1"/>
          </p:cNvSpPr>
          <p:nvPr>
            <p:ph sz="half" idx="2"/>
          </p:nvPr>
        </p:nvSpPr>
        <p:spPr/>
        <p:txBody>
          <a:bodyPr>
            <a:normAutofit fontScale="92500" lnSpcReduction="10000"/>
          </a:bodyPr>
          <a:lstStyle/>
          <a:p>
            <a:r>
              <a:rPr lang="en-US" dirty="0" smtClean="0">
                <a:solidFill>
                  <a:srgbClr val="FFFF00"/>
                </a:solidFill>
              </a:rPr>
              <a:t>Stars are balls of burning gases.</a:t>
            </a:r>
          </a:p>
          <a:p>
            <a:r>
              <a:rPr lang="en-US" dirty="0" smtClean="0">
                <a:solidFill>
                  <a:srgbClr val="FFFF00"/>
                </a:solidFill>
              </a:rPr>
              <a:t>The Sun is a medium-sized star.</a:t>
            </a:r>
          </a:p>
          <a:p>
            <a:r>
              <a:rPr lang="en-US" dirty="0" smtClean="0">
                <a:solidFill>
                  <a:srgbClr val="FFFF00"/>
                </a:solidFill>
              </a:rPr>
              <a:t>Stars’ temperatures vary based on their colors.</a:t>
            </a:r>
          </a:p>
          <a:p>
            <a:r>
              <a:rPr lang="en-US" dirty="0" smtClean="0">
                <a:solidFill>
                  <a:srgbClr val="FFFF00"/>
                </a:solidFill>
              </a:rPr>
              <a:t>Blue stars are the hottest; red stars are the “coolest.”</a:t>
            </a:r>
          </a:p>
          <a:p>
            <a:r>
              <a:rPr lang="en-US" dirty="0" smtClean="0">
                <a:solidFill>
                  <a:srgbClr val="FFFF00"/>
                </a:solidFill>
              </a:rPr>
              <a:t>Stars stay in one place in space.</a:t>
            </a:r>
            <a:endParaRPr lang="en-US" dirty="0">
              <a:solidFill>
                <a:srgbClr val="FFFF00"/>
              </a:solidFill>
            </a:endParaRPr>
          </a:p>
        </p:txBody>
      </p:sp>
      <p:pic>
        <p:nvPicPr>
          <p:cNvPr id="46085" name="Picture 5" descr="C:\Users\Debbie\AppData\Local\Microsoft\Windows\Temporary Internet Files\Content.IE5\YL152P0X\MC900053284[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398" y="2209800"/>
            <a:ext cx="3725849" cy="3733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79872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Cool</a:t>
            </a:r>
            <a:r>
              <a:rPr lang="en-US" dirty="0" smtClean="0"/>
              <a:t> </a:t>
            </a:r>
            <a:r>
              <a:rPr lang="en-US" dirty="0" smtClean="0">
                <a:solidFill>
                  <a:srgbClr val="FFFF00"/>
                </a:solidFill>
              </a:rPr>
              <a:t>Constellations!</a:t>
            </a:r>
            <a:endParaRPr lang="en-US" dirty="0">
              <a:solidFill>
                <a:srgbClr val="FFFF00"/>
              </a:solidFill>
            </a:endParaRPr>
          </a:p>
        </p:txBody>
      </p:sp>
      <p:sp>
        <p:nvSpPr>
          <p:cNvPr id="3" name="Content Placeholder 2"/>
          <p:cNvSpPr>
            <a:spLocks noGrp="1"/>
          </p:cNvSpPr>
          <p:nvPr>
            <p:ph sz="half" idx="1"/>
          </p:nvPr>
        </p:nvSpPr>
        <p:spPr/>
        <p:txBody>
          <a:bodyPr>
            <a:normAutofit fontScale="92500" lnSpcReduction="20000"/>
          </a:bodyPr>
          <a:lstStyle/>
          <a:p>
            <a:r>
              <a:rPr lang="en-US" dirty="0" smtClean="0">
                <a:solidFill>
                  <a:srgbClr val="FFFF00"/>
                </a:solidFill>
              </a:rPr>
              <a:t>Constellations are groups of stars that seem to form a picture.</a:t>
            </a:r>
          </a:p>
          <a:p>
            <a:r>
              <a:rPr lang="en-US" dirty="0" smtClean="0">
                <a:solidFill>
                  <a:srgbClr val="FFFF00"/>
                </a:solidFill>
              </a:rPr>
              <a:t>There are 88 official constellations.</a:t>
            </a:r>
          </a:p>
          <a:p>
            <a:r>
              <a:rPr lang="en-US" dirty="0" smtClean="0">
                <a:solidFill>
                  <a:srgbClr val="FFFF00"/>
                </a:solidFill>
              </a:rPr>
              <a:t>We see different constellations in different seasons because the Earth revolves around the Sun. Each season, we see a different part of the night sky.</a:t>
            </a:r>
            <a:endParaRPr lang="en-US" dirty="0">
              <a:solidFill>
                <a:srgbClr val="FFFF00"/>
              </a:solidFill>
            </a:endParaRPr>
          </a:p>
        </p:txBody>
      </p:sp>
      <p:pic>
        <p:nvPicPr>
          <p:cNvPr id="47106" name="Picture 2" descr="C:\Users\Debbie\AppData\Local\Microsoft\Windows\Temporary Internet Files\Content.IE5\YL152P0X\MC900083101[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60234" y="2286000"/>
            <a:ext cx="3946773" cy="3124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07952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870" y="301073"/>
            <a:ext cx="8229600" cy="1143000"/>
          </a:xfrm>
        </p:spPr>
        <p:txBody>
          <a:bodyPr/>
          <a:lstStyle/>
          <a:p>
            <a:r>
              <a:rPr lang="en-US" dirty="0" smtClean="0">
                <a:solidFill>
                  <a:srgbClr val="FFFF00"/>
                </a:solidFill>
              </a:rPr>
              <a:t>Stars vs. Planets</a:t>
            </a:r>
            <a:endParaRPr lang="en-US" dirty="0">
              <a:solidFill>
                <a:srgbClr val="FFFF00"/>
              </a:solidFill>
            </a:endParaRPr>
          </a:p>
        </p:txBody>
      </p:sp>
      <p:sp>
        <p:nvSpPr>
          <p:cNvPr id="4" name="Content Placeholder 3"/>
          <p:cNvSpPr>
            <a:spLocks noGrp="1"/>
          </p:cNvSpPr>
          <p:nvPr>
            <p:ph sz="half" idx="1"/>
          </p:nvPr>
        </p:nvSpPr>
        <p:spPr/>
        <p:txBody>
          <a:bodyPr>
            <a:normAutofit/>
          </a:bodyPr>
          <a:lstStyle/>
          <a:p>
            <a:pPr marL="0" indent="0" algn="ctr">
              <a:buNone/>
            </a:pPr>
            <a:r>
              <a:rPr lang="en-US" u="sng" dirty="0" smtClean="0">
                <a:solidFill>
                  <a:srgbClr val="FFFF00"/>
                </a:solidFill>
              </a:rPr>
              <a:t>Stars</a:t>
            </a:r>
          </a:p>
          <a:p>
            <a:r>
              <a:rPr lang="en-US" dirty="0" smtClean="0">
                <a:solidFill>
                  <a:srgbClr val="FFFF00"/>
                </a:solidFill>
              </a:rPr>
              <a:t>Balls of burning gases</a:t>
            </a:r>
          </a:p>
          <a:p>
            <a:r>
              <a:rPr lang="en-US" dirty="0" smtClean="0">
                <a:solidFill>
                  <a:srgbClr val="FFFF00"/>
                </a:solidFill>
              </a:rPr>
              <a:t>Stay in one place</a:t>
            </a:r>
          </a:p>
          <a:p>
            <a:pPr lvl="0"/>
            <a:r>
              <a:rPr lang="en-US" dirty="0">
                <a:solidFill>
                  <a:srgbClr val="FFFF00"/>
                </a:solidFill>
              </a:rPr>
              <a:t>Make their own </a:t>
            </a:r>
            <a:r>
              <a:rPr lang="en-US" dirty="0" smtClean="0">
                <a:solidFill>
                  <a:srgbClr val="FFFF00"/>
                </a:solidFill>
              </a:rPr>
              <a:t>light</a:t>
            </a:r>
          </a:p>
          <a:p>
            <a:r>
              <a:rPr lang="en-US" dirty="0">
                <a:solidFill>
                  <a:srgbClr val="FFFF00"/>
                </a:solidFill>
              </a:rPr>
              <a:t>Can be the center of a solar </a:t>
            </a:r>
            <a:r>
              <a:rPr lang="en-US" dirty="0" smtClean="0">
                <a:solidFill>
                  <a:srgbClr val="FFFF00"/>
                </a:solidFill>
              </a:rPr>
              <a:t>system</a:t>
            </a:r>
          </a:p>
          <a:p>
            <a:r>
              <a:rPr lang="en-US" dirty="0" smtClean="0">
                <a:solidFill>
                  <a:srgbClr val="FFFF00"/>
                </a:solidFill>
              </a:rPr>
              <a:t>Can be different colors</a:t>
            </a:r>
          </a:p>
          <a:p>
            <a:r>
              <a:rPr lang="en-US" dirty="0" smtClean="0">
                <a:solidFill>
                  <a:srgbClr val="FFFF00"/>
                </a:solidFill>
              </a:rPr>
              <a:t>Have different temperatures</a:t>
            </a:r>
          </a:p>
          <a:p>
            <a:endParaRPr lang="en-US" dirty="0">
              <a:solidFill>
                <a:srgbClr val="FFFF00"/>
              </a:solidFill>
            </a:endParaRPr>
          </a:p>
        </p:txBody>
      </p:sp>
      <p:sp>
        <p:nvSpPr>
          <p:cNvPr id="6" name="Content Placeholder 3"/>
          <p:cNvSpPr>
            <a:spLocks noGrp="1"/>
          </p:cNvSpPr>
          <p:nvPr>
            <p:ph sz="half" idx="1"/>
          </p:nvPr>
        </p:nvSpPr>
        <p:spPr>
          <a:xfrm>
            <a:off x="4953000" y="1676400"/>
            <a:ext cx="4038600" cy="4525963"/>
          </a:xfrm>
        </p:spPr>
        <p:txBody>
          <a:bodyPr>
            <a:normAutofit lnSpcReduction="10000"/>
          </a:bodyPr>
          <a:lstStyle/>
          <a:p>
            <a:pPr marL="0" indent="0" algn="ctr">
              <a:buNone/>
            </a:pPr>
            <a:r>
              <a:rPr lang="en-US" u="sng" dirty="0" smtClean="0">
                <a:solidFill>
                  <a:srgbClr val="FFFF00"/>
                </a:solidFill>
              </a:rPr>
              <a:t>Planets</a:t>
            </a:r>
          </a:p>
          <a:p>
            <a:r>
              <a:rPr lang="en-US" dirty="0" smtClean="0">
                <a:solidFill>
                  <a:srgbClr val="FFFF00"/>
                </a:solidFill>
              </a:rPr>
              <a:t>Can be solid rock or made of gas</a:t>
            </a:r>
          </a:p>
          <a:p>
            <a:r>
              <a:rPr lang="en-US" dirty="0" smtClean="0">
                <a:solidFill>
                  <a:srgbClr val="FFFF00"/>
                </a:solidFill>
              </a:rPr>
              <a:t>Revolve around a star</a:t>
            </a:r>
          </a:p>
          <a:p>
            <a:r>
              <a:rPr lang="en-US" dirty="0" smtClean="0">
                <a:solidFill>
                  <a:srgbClr val="FFFF00"/>
                </a:solidFill>
              </a:rPr>
              <a:t>Travel in an orbit</a:t>
            </a:r>
          </a:p>
          <a:p>
            <a:pPr lvl="0"/>
            <a:r>
              <a:rPr lang="en-US" dirty="0" smtClean="0">
                <a:solidFill>
                  <a:srgbClr val="FFFF00"/>
                </a:solidFill>
              </a:rPr>
              <a:t>Reflect light from the Sun</a:t>
            </a:r>
          </a:p>
          <a:p>
            <a:r>
              <a:rPr lang="en-US" dirty="0" smtClean="0">
                <a:solidFill>
                  <a:srgbClr val="FFFF00"/>
                </a:solidFill>
              </a:rPr>
              <a:t>Can be different colors</a:t>
            </a:r>
          </a:p>
          <a:p>
            <a:r>
              <a:rPr lang="en-US" dirty="0" smtClean="0">
                <a:solidFill>
                  <a:srgbClr val="FFFF00"/>
                </a:solidFill>
              </a:rPr>
              <a:t>Have different temperatures</a:t>
            </a:r>
          </a:p>
          <a:p>
            <a:endParaRPr lang="en-US" dirty="0">
              <a:solidFill>
                <a:srgbClr val="FFFF00"/>
              </a:solidFill>
            </a:endParaRPr>
          </a:p>
        </p:txBody>
      </p:sp>
      <p:pic>
        <p:nvPicPr>
          <p:cNvPr id="9218" name="Picture 2" descr="http://nethugs.com/wp-content/uploads/2011/09/star-smiley-face-download.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32654" y="419100"/>
            <a:ext cx="1189795" cy="1138238"/>
          </a:xfrm>
          <a:prstGeom prst="rect">
            <a:avLst/>
          </a:prstGeom>
          <a:noFill/>
          <a:extLst>
            <a:ext uri="{909E8E84-426E-40DD-AFC4-6F175D3DCCD1}">
              <a14:hiddenFill xmlns="" xmlns:a14="http://schemas.microsoft.com/office/drawing/2010/main">
                <a:solidFill>
                  <a:srgbClr val="FFFFFF"/>
                </a:solidFill>
              </a14:hiddenFill>
            </a:ext>
          </a:extLst>
        </p:spPr>
      </p:pic>
      <p:pic>
        <p:nvPicPr>
          <p:cNvPr id="9222" name="Picture 6" descr="http://us.123rf.com/400wm/400/400/cthoman/cthoman1110/cthoman111000312/10735859-a-happy-cartoon-planet-earth-running-and-smiling.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467600" y="419100"/>
            <a:ext cx="1458120" cy="156734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81260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Space Technology</a:t>
            </a:r>
            <a:endParaRPr lang="en-US" dirty="0">
              <a:solidFill>
                <a:srgbClr val="FFFF00"/>
              </a:solidFill>
            </a:endParaRPr>
          </a:p>
        </p:txBody>
      </p:sp>
      <p:sp>
        <p:nvSpPr>
          <p:cNvPr id="4" name="Content Placeholder 3"/>
          <p:cNvSpPr>
            <a:spLocks noGrp="1"/>
          </p:cNvSpPr>
          <p:nvPr>
            <p:ph sz="half" idx="2"/>
          </p:nvPr>
        </p:nvSpPr>
        <p:spPr/>
        <p:txBody>
          <a:bodyPr>
            <a:normAutofit lnSpcReduction="10000"/>
          </a:bodyPr>
          <a:lstStyle/>
          <a:p>
            <a:r>
              <a:rPr lang="en-US" dirty="0" smtClean="0">
                <a:solidFill>
                  <a:srgbClr val="FFFF00"/>
                </a:solidFill>
              </a:rPr>
              <a:t>Astronomers use many tools to study space.</a:t>
            </a:r>
          </a:p>
          <a:p>
            <a:r>
              <a:rPr lang="en-US" dirty="0" smtClean="0">
                <a:solidFill>
                  <a:srgbClr val="FFFF00"/>
                </a:solidFill>
              </a:rPr>
              <a:t>Some forms of space technology include:</a:t>
            </a:r>
          </a:p>
          <a:p>
            <a:pPr lvl="1"/>
            <a:r>
              <a:rPr lang="en-US" dirty="0" smtClean="0">
                <a:solidFill>
                  <a:srgbClr val="FFFF00"/>
                </a:solidFill>
              </a:rPr>
              <a:t>Telescopes</a:t>
            </a:r>
          </a:p>
          <a:p>
            <a:pPr lvl="1"/>
            <a:r>
              <a:rPr lang="en-US" dirty="0" smtClean="0">
                <a:solidFill>
                  <a:srgbClr val="FFFF00"/>
                </a:solidFill>
              </a:rPr>
              <a:t>Satellites</a:t>
            </a:r>
          </a:p>
          <a:p>
            <a:pPr lvl="1"/>
            <a:r>
              <a:rPr lang="en-US" dirty="0" smtClean="0">
                <a:solidFill>
                  <a:srgbClr val="FFFF00"/>
                </a:solidFill>
              </a:rPr>
              <a:t>Space probes</a:t>
            </a:r>
          </a:p>
          <a:p>
            <a:pPr lvl="1"/>
            <a:r>
              <a:rPr lang="en-US" dirty="0" smtClean="0">
                <a:solidFill>
                  <a:srgbClr val="FFFF00"/>
                </a:solidFill>
              </a:rPr>
              <a:t>Spacecraft (Apollo missions, space shuttle)</a:t>
            </a:r>
          </a:p>
          <a:p>
            <a:pPr lvl="1"/>
            <a:r>
              <a:rPr lang="en-US" dirty="0" smtClean="0">
                <a:solidFill>
                  <a:srgbClr val="FFFF00"/>
                </a:solidFill>
              </a:rPr>
              <a:t>The International Space Station</a:t>
            </a:r>
          </a:p>
        </p:txBody>
      </p:sp>
      <p:pic>
        <p:nvPicPr>
          <p:cNvPr id="36865" name="Picture 1" descr="http://space.phillipmartin.info/science_satellites.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2100" y="1981200"/>
            <a:ext cx="4038600" cy="381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05265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Reason for Seasons!</a:t>
            </a:r>
            <a:endParaRPr lang="en-US" dirty="0">
              <a:solidFill>
                <a:srgbClr val="FFFF00"/>
              </a:solidFill>
            </a:endParaRPr>
          </a:p>
        </p:txBody>
      </p:sp>
      <p:sp>
        <p:nvSpPr>
          <p:cNvPr id="3" name="Content Placeholder 2"/>
          <p:cNvSpPr>
            <a:spLocks noGrp="1"/>
          </p:cNvSpPr>
          <p:nvPr>
            <p:ph sz="half" idx="1"/>
          </p:nvPr>
        </p:nvSpPr>
        <p:spPr>
          <a:xfrm>
            <a:off x="609600" y="1600200"/>
            <a:ext cx="8229600" cy="1752599"/>
          </a:xfrm>
        </p:spPr>
        <p:txBody>
          <a:bodyPr>
            <a:noAutofit/>
          </a:bodyPr>
          <a:lstStyle/>
          <a:p>
            <a:r>
              <a:rPr lang="en-US" sz="2000" dirty="0" smtClean="0">
                <a:solidFill>
                  <a:srgbClr val="FFFF00"/>
                </a:solidFill>
              </a:rPr>
              <a:t>We have seasons because the earth is tilted on its axis.</a:t>
            </a:r>
          </a:p>
          <a:p>
            <a:r>
              <a:rPr lang="en-US" sz="2000" dirty="0" smtClean="0">
                <a:solidFill>
                  <a:srgbClr val="FFFF00"/>
                </a:solidFill>
              </a:rPr>
              <a:t>The hemisphere that is tilted toward the Sun is having summer.</a:t>
            </a:r>
          </a:p>
          <a:p>
            <a:r>
              <a:rPr lang="en-US" sz="2000" dirty="0" smtClean="0">
                <a:solidFill>
                  <a:srgbClr val="FFFF00"/>
                </a:solidFill>
              </a:rPr>
              <a:t>The hemisphere that is tilted away from the Sun is having winter.</a:t>
            </a:r>
          </a:p>
          <a:p>
            <a:r>
              <a:rPr lang="en-US" sz="2000" dirty="0" smtClean="0">
                <a:solidFill>
                  <a:srgbClr val="FFFF00"/>
                </a:solidFill>
              </a:rPr>
              <a:t>Fall and spring occur when the hemispheres are receiving fairly equal amounts of sunlight.</a:t>
            </a:r>
            <a:endParaRPr lang="en-US" sz="2000" dirty="0">
              <a:solidFill>
                <a:srgbClr val="FFFF00"/>
              </a:solidFill>
            </a:endParaRPr>
          </a:p>
        </p:txBody>
      </p:sp>
      <p:pic>
        <p:nvPicPr>
          <p:cNvPr id="4098" name="Picture 2" descr="Earth's orbit of the Sun"/>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19200" y="3505200"/>
            <a:ext cx="6694714" cy="3124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2840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81000"/>
            <a:ext cx="8229600" cy="1143000"/>
          </a:xfrm>
        </p:spPr>
        <p:txBody>
          <a:bodyPr/>
          <a:lstStyle/>
          <a:p>
            <a:pPr algn="ctr" eaLnBrk="1" hangingPunct="1"/>
            <a:r>
              <a:rPr lang="en-GB" sz="4000" b="1" dirty="0" smtClean="0"/>
              <a:t>You Light Up My Life!</a:t>
            </a:r>
            <a:endParaRPr lang="en-US" sz="4000" b="1" dirty="0" smtClean="0"/>
          </a:p>
        </p:txBody>
      </p:sp>
      <p:sp>
        <p:nvSpPr>
          <p:cNvPr id="5" name="Content Placeholder 2"/>
          <p:cNvSpPr txBox="1">
            <a:spLocks/>
          </p:cNvSpPr>
          <p:nvPr/>
        </p:nvSpPr>
        <p:spPr>
          <a:xfrm>
            <a:off x="304800" y="1752600"/>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K Journaling" pitchFamily="2"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K Journaling" pitchFamily="2"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K Journaling" pitchFamily="2"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K Journaling" pitchFamily="2"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K Journaling" pitchFamily="2"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effectLst/>
                <a:uLnTx/>
                <a:uFillTx/>
                <a:latin typeface="CK Journaling" pitchFamily="2" charset="0"/>
                <a:ea typeface="+mn-ea"/>
                <a:cs typeface="+mn-cs"/>
              </a:rPr>
              <a:t>After returning to Earth, we continued our explorations by learning about the concepts of light and sound! Come with me and I’ll illuminate you about what we learned! Sounds like fun, doesn’t it? </a:t>
            </a:r>
            <a:endParaRPr kumimoji="0" lang="en-US" sz="2800" b="0" i="0" u="none" strike="noStrike" kern="1200" cap="none" spc="0" normalizeH="0" baseline="0" noProof="0" dirty="0">
              <a:ln>
                <a:noFill/>
              </a:ln>
              <a:effectLst/>
              <a:uLnTx/>
              <a:uFillTx/>
              <a:latin typeface="CK Journaling" pitchFamily="2" charset="0"/>
              <a:ea typeface="+mn-ea"/>
              <a:cs typeface="+mn-cs"/>
            </a:endParaRPr>
          </a:p>
        </p:txBody>
      </p:sp>
      <p:pic>
        <p:nvPicPr>
          <p:cNvPr id="3073" name="Picture 1" descr="C:\Users\Debbie\AppData\Local\Microsoft\Windows\Temporary Internet Files\Content.IE5\BG11HXRY\MC900384174[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1143000"/>
            <a:ext cx="4160766" cy="4495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5010072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Light Travel?</a:t>
            </a:r>
            <a:endParaRPr lang="en-US" dirty="0"/>
          </a:p>
        </p:txBody>
      </p:sp>
      <p:sp>
        <p:nvSpPr>
          <p:cNvPr id="5" name="Content Placeholder 4"/>
          <p:cNvSpPr>
            <a:spLocks noGrp="1"/>
          </p:cNvSpPr>
          <p:nvPr>
            <p:ph sz="half" idx="1"/>
          </p:nvPr>
        </p:nvSpPr>
        <p:spPr/>
        <p:txBody>
          <a:bodyPr/>
          <a:lstStyle/>
          <a:p>
            <a:r>
              <a:rPr lang="en-US" dirty="0" smtClean="0"/>
              <a:t>Light travels at a speed of 186,000 miles per second!</a:t>
            </a:r>
          </a:p>
          <a:p>
            <a:r>
              <a:rPr lang="en-US" dirty="0" smtClean="0"/>
              <a:t>Light travels in straight lines called rays.</a:t>
            </a:r>
          </a:p>
          <a:p>
            <a:pPr marL="0" indent="0">
              <a:buNone/>
            </a:pPr>
            <a:endParaRPr lang="en-US" dirty="0"/>
          </a:p>
        </p:txBody>
      </p:sp>
      <p:pic>
        <p:nvPicPr>
          <p:cNvPr id="48132" name="Picture 4" descr="C:\Users\Debbie\AppData\Local\Microsoft\Windows\Temporary Internet Files\Content.IE5\BG11HXRY\MC910217033[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05400" y="2057400"/>
            <a:ext cx="3276600" cy="3276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42179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Reflection – Mirror, Mirror, On the Wall</a:t>
            </a:r>
            <a:endParaRPr lang="en-US" dirty="0"/>
          </a:p>
        </p:txBody>
      </p:sp>
      <p:sp>
        <p:nvSpPr>
          <p:cNvPr id="6" name="Content Placeholder 5"/>
          <p:cNvSpPr>
            <a:spLocks noGrp="1"/>
          </p:cNvSpPr>
          <p:nvPr>
            <p:ph sz="half" idx="2"/>
          </p:nvPr>
        </p:nvSpPr>
        <p:spPr>
          <a:xfrm>
            <a:off x="762000" y="1447800"/>
            <a:ext cx="4038600" cy="4525963"/>
          </a:xfrm>
        </p:spPr>
        <p:txBody>
          <a:bodyPr/>
          <a:lstStyle/>
          <a:p>
            <a:r>
              <a:rPr lang="en-US" dirty="0" smtClean="0"/>
              <a:t>Reflection occurs when light hits an object and bounces off. </a:t>
            </a:r>
          </a:p>
          <a:p>
            <a:r>
              <a:rPr lang="en-US" dirty="0" smtClean="0"/>
              <a:t>Shiny, smooth surfaces cause the most reflection.</a:t>
            </a:r>
          </a:p>
          <a:p>
            <a:r>
              <a:rPr lang="en-US" dirty="0" smtClean="0"/>
              <a:t>The law of reflection says that the incoming and outgoing angles of light must be equal.</a:t>
            </a:r>
            <a:endParaRPr lang="en-US" dirty="0"/>
          </a:p>
        </p:txBody>
      </p:sp>
      <p:pic>
        <p:nvPicPr>
          <p:cNvPr id="10242" name="Picture 2" descr="http://www.teachengineering.org/collection/cub_/lessons/cub_images/cub_soundandlight_lesson5_clipart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57800" y="1752600"/>
            <a:ext cx="3170846" cy="3657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3097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K Journaling" pitchFamily="2" charset="0"/>
              </a:rPr>
              <a:t>Weather and the Water Cycle</a:t>
            </a:r>
            <a:endParaRPr lang="en-US" dirty="0">
              <a:latin typeface="CK Journaling" pitchFamily="2" charset="0"/>
            </a:endParaRPr>
          </a:p>
        </p:txBody>
      </p:sp>
      <p:sp>
        <p:nvSpPr>
          <p:cNvPr id="3" name="Content Placeholder 2"/>
          <p:cNvSpPr>
            <a:spLocks noGrp="1"/>
          </p:cNvSpPr>
          <p:nvPr>
            <p:ph sz="half" idx="1"/>
          </p:nvPr>
        </p:nvSpPr>
        <p:spPr>
          <a:xfrm>
            <a:off x="4724400" y="1447800"/>
            <a:ext cx="4038600" cy="4525963"/>
          </a:xfrm>
        </p:spPr>
        <p:txBody>
          <a:bodyPr>
            <a:normAutofit/>
          </a:bodyPr>
          <a:lstStyle/>
          <a:p>
            <a:pPr marL="0" indent="0" algn="ctr">
              <a:buNone/>
            </a:pPr>
            <a:r>
              <a:rPr lang="en-US" sz="3200" dirty="0" smtClean="0"/>
              <a:t>We began our year right here on planet Earth with a study of all things weather-related!  We became expert meteorologists! Let’s see what we learned!</a:t>
            </a:r>
            <a:endParaRPr lang="en-US" sz="3200" dirty="0"/>
          </a:p>
        </p:txBody>
      </p:sp>
      <p:pic>
        <p:nvPicPr>
          <p:cNvPr id="37892" name="Picture 4" descr="C:\Users\Debbie\AppData\Local\Microsoft\Windows\Temporary Internet Files\Content.IE5\M2NP95VT\MC900389160[1].wmf"/>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200" y="1447800"/>
            <a:ext cx="2193645" cy="45674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541043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Refraction – Break it Up!</a:t>
            </a:r>
            <a:endParaRPr lang="en-US" dirty="0"/>
          </a:p>
        </p:txBody>
      </p:sp>
      <p:sp>
        <p:nvSpPr>
          <p:cNvPr id="5" name="Content Placeholder 4"/>
          <p:cNvSpPr>
            <a:spLocks noGrp="1"/>
          </p:cNvSpPr>
          <p:nvPr>
            <p:ph sz="half" idx="1"/>
          </p:nvPr>
        </p:nvSpPr>
        <p:spPr/>
        <p:txBody>
          <a:bodyPr/>
          <a:lstStyle/>
          <a:p>
            <a:r>
              <a:rPr lang="en-US" dirty="0" smtClean="0"/>
              <a:t>Refraction occurs when lights bends or breaks as it goes through a transparent object. </a:t>
            </a:r>
          </a:p>
          <a:p>
            <a:r>
              <a:rPr lang="en-US" dirty="0" smtClean="0"/>
              <a:t>When a prism is used to refract light, it creates the visible spectrum (a rainbow!).</a:t>
            </a:r>
            <a:endParaRPr lang="en-US" dirty="0"/>
          </a:p>
        </p:txBody>
      </p:sp>
      <p:pic>
        <p:nvPicPr>
          <p:cNvPr id="32769" name="Picture 1" descr="http://science.phillipmartin.info/science_color_spectrum.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24400" y="2438400"/>
            <a:ext cx="4114800" cy="21209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12438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who is this ROY G. BIV?</a:t>
            </a:r>
            <a:endParaRPr lang="en-US" dirty="0"/>
          </a:p>
        </p:txBody>
      </p:sp>
      <p:sp>
        <p:nvSpPr>
          <p:cNvPr id="6" name="Content Placeholder 5"/>
          <p:cNvSpPr>
            <a:spLocks noGrp="1"/>
          </p:cNvSpPr>
          <p:nvPr>
            <p:ph sz="half" idx="2"/>
          </p:nvPr>
        </p:nvSpPr>
        <p:spPr>
          <a:xfrm>
            <a:off x="381000" y="1524000"/>
            <a:ext cx="4038600" cy="4800600"/>
          </a:xfrm>
        </p:spPr>
        <p:txBody>
          <a:bodyPr/>
          <a:lstStyle/>
          <a:p>
            <a:r>
              <a:rPr lang="en-US" dirty="0" smtClean="0"/>
              <a:t>ROY G. BIV is a way to remember the order of the colors in the visible spectrum.</a:t>
            </a:r>
          </a:p>
          <a:p>
            <a:pPr marL="0" indent="0">
              <a:spcBef>
                <a:spcPts val="0"/>
              </a:spcBef>
              <a:buNone/>
            </a:pPr>
            <a:r>
              <a:rPr lang="en-US" dirty="0" smtClean="0">
                <a:solidFill>
                  <a:srgbClr val="FF0000"/>
                </a:solidFill>
              </a:rPr>
              <a:t>       	Red</a:t>
            </a:r>
          </a:p>
          <a:p>
            <a:pPr marL="0" indent="0">
              <a:spcBef>
                <a:spcPts val="0"/>
              </a:spcBef>
              <a:buNone/>
            </a:pPr>
            <a:r>
              <a:rPr lang="en-US" dirty="0" smtClean="0">
                <a:solidFill>
                  <a:srgbClr val="FFC000"/>
                </a:solidFill>
              </a:rPr>
              <a:t>	Orange</a:t>
            </a:r>
          </a:p>
          <a:p>
            <a:pPr marL="0" indent="0">
              <a:spcBef>
                <a:spcPts val="0"/>
              </a:spcBef>
              <a:buNone/>
            </a:pPr>
            <a:r>
              <a:rPr lang="en-US" dirty="0" smtClean="0">
                <a:solidFill>
                  <a:srgbClr val="FFFF00"/>
                </a:solidFill>
              </a:rPr>
              <a:t>	Yellow</a:t>
            </a:r>
          </a:p>
          <a:p>
            <a:pPr marL="0" indent="0">
              <a:spcBef>
                <a:spcPts val="0"/>
              </a:spcBef>
              <a:buNone/>
            </a:pPr>
            <a:r>
              <a:rPr lang="en-US" dirty="0" smtClean="0">
                <a:solidFill>
                  <a:srgbClr val="00B050"/>
                </a:solidFill>
              </a:rPr>
              <a:t>	Green</a:t>
            </a:r>
          </a:p>
          <a:p>
            <a:pPr marL="0" indent="0">
              <a:spcBef>
                <a:spcPts val="0"/>
              </a:spcBef>
              <a:buNone/>
            </a:pPr>
            <a:r>
              <a:rPr lang="en-US" dirty="0" smtClean="0">
                <a:solidFill>
                  <a:srgbClr val="00B0F0"/>
                </a:solidFill>
              </a:rPr>
              <a:t>	Blue</a:t>
            </a:r>
          </a:p>
          <a:p>
            <a:pPr marL="0" indent="0">
              <a:spcBef>
                <a:spcPts val="0"/>
              </a:spcBef>
              <a:buNone/>
            </a:pPr>
            <a:r>
              <a:rPr lang="en-US" dirty="0" smtClean="0">
                <a:solidFill>
                  <a:srgbClr val="0070C0"/>
                </a:solidFill>
              </a:rPr>
              <a:t>	Indigo</a:t>
            </a:r>
          </a:p>
          <a:p>
            <a:pPr marL="0" indent="0">
              <a:spcBef>
                <a:spcPts val="0"/>
              </a:spcBef>
              <a:buNone/>
            </a:pPr>
            <a:r>
              <a:rPr lang="en-US" dirty="0" smtClean="0">
                <a:solidFill>
                  <a:srgbClr val="CC0099"/>
                </a:solidFill>
              </a:rPr>
              <a:t>	Violet</a:t>
            </a:r>
          </a:p>
          <a:p>
            <a:pPr marL="0" indent="0">
              <a:buNone/>
            </a:pPr>
            <a:endParaRPr lang="en-US" dirty="0">
              <a:solidFill>
                <a:srgbClr val="FF0000"/>
              </a:solidFill>
            </a:endParaRPr>
          </a:p>
        </p:txBody>
      </p:sp>
      <p:pic>
        <p:nvPicPr>
          <p:cNvPr id="1029"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24400" y="2362200"/>
            <a:ext cx="3905250" cy="312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420192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Absorption</a:t>
            </a:r>
            <a:endParaRPr lang="en-US" dirty="0"/>
          </a:p>
        </p:txBody>
      </p:sp>
      <p:sp>
        <p:nvSpPr>
          <p:cNvPr id="6" name="Content Placeholder 5"/>
          <p:cNvSpPr>
            <a:spLocks noGrp="1"/>
          </p:cNvSpPr>
          <p:nvPr>
            <p:ph sz="half" idx="2"/>
          </p:nvPr>
        </p:nvSpPr>
        <p:spPr>
          <a:xfrm>
            <a:off x="609600" y="1295400"/>
            <a:ext cx="4038600" cy="4525963"/>
          </a:xfrm>
        </p:spPr>
        <p:txBody>
          <a:bodyPr/>
          <a:lstStyle/>
          <a:p>
            <a:r>
              <a:rPr lang="en-US" dirty="0" smtClean="0">
                <a:solidFill>
                  <a:schemeClr val="tx1"/>
                </a:solidFill>
              </a:rPr>
              <a:t>Different objects absorb different amounts of light.</a:t>
            </a:r>
          </a:p>
          <a:p>
            <a:r>
              <a:rPr lang="en-US" dirty="0" smtClean="0">
                <a:solidFill>
                  <a:schemeClr val="tx1"/>
                </a:solidFill>
              </a:rPr>
              <a:t>Dark colors absorb light; light colors reflect light.</a:t>
            </a:r>
          </a:p>
          <a:p>
            <a:r>
              <a:rPr lang="en-US" dirty="0" smtClean="0">
                <a:solidFill>
                  <a:schemeClr val="tx1"/>
                </a:solidFill>
              </a:rPr>
              <a:t>The colors we see are the colors that are being reflected off an object; all of the other colors are being absorbed.</a:t>
            </a:r>
          </a:p>
        </p:txBody>
      </p:sp>
      <p:pic>
        <p:nvPicPr>
          <p:cNvPr id="11266" name="Picture 2" descr="http://migall.fastmail.fm/astronomy/telescopes_detectors/emr/reflection_absorption.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00600" y="1676400"/>
            <a:ext cx="3767946" cy="39354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600703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Transparent, Translucent, and Opaque</a:t>
            </a:r>
            <a:endParaRPr lang="en-US" dirty="0"/>
          </a:p>
        </p:txBody>
      </p:sp>
      <p:sp>
        <p:nvSpPr>
          <p:cNvPr id="5" name="Content Placeholder 4"/>
          <p:cNvSpPr>
            <a:spLocks noGrp="1"/>
          </p:cNvSpPr>
          <p:nvPr>
            <p:ph sz="half" idx="1"/>
          </p:nvPr>
        </p:nvSpPr>
        <p:spPr/>
        <p:txBody>
          <a:bodyPr/>
          <a:lstStyle/>
          <a:p>
            <a:r>
              <a:rPr lang="en-US" sz="2600" u="sng" dirty="0" smtClean="0"/>
              <a:t>Transparent</a:t>
            </a:r>
            <a:r>
              <a:rPr lang="en-US" sz="2600" dirty="0" smtClean="0"/>
              <a:t> objects allow ALL light to pass through (ex.: clear glass)</a:t>
            </a:r>
          </a:p>
          <a:p>
            <a:r>
              <a:rPr lang="en-US" sz="2600" u="sng" dirty="0" smtClean="0"/>
              <a:t>Translucent</a:t>
            </a:r>
            <a:r>
              <a:rPr lang="en-US" sz="2600" dirty="0" smtClean="0"/>
              <a:t> objects allow SOME light to pass through (ex.: wax paper)</a:t>
            </a:r>
          </a:p>
          <a:p>
            <a:r>
              <a:rPr lang="en-US" sz="2600" u="sng" dirty="0" smtClean="0"/>
              <a:t>Opaque</a:t>
            </a:r>
            <a:r>
              <a:rPr lang="en-US" sz="2600" dirty="0" smtClean="0"/>
              <a:t> objects allow NO light to pass through (ex.: black </a:t>
            </a:r>
            <a:r>
              <a:rPr lang="en-US" sz="2600" dirty="0" err="1" smtClean="0"/>
              <a:t>posterboard</a:t>
            </a:r>
            <a:r>
              <a:rPr lang="en-US" sz="2600" dirty="0" smtClean="0"/>
              <a:t>)</a:t>
            </a:r>
            <a:endParaRPr lang="en-US" sz="2600" dirty="0"/>
          </a:p>
        </p:txBody>
      </p:sp>
      <p:pic>
        <p:nvPicPr>
          <p:cNvPr id="12290" name="Picture 2" descr="http://pamelasanford.typepad.com/.a/6a0133f45b4586970b013487a27f02970c-800wi"/>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0" y="1943100"/>
            <a:ext cx="4393096" cy="2971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921872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Lenses</a:t>
            </a:r>
            <a:endParaRPr lang="en-US" dirty="0"/>
          </a:p>
        </p:txBody>
      </p:sp>
      <p:sp>
        <p:nvSpPr>
          <p:cNvPr id="5" name="Content Placeholder 4"/>
          <p:cNvSpPr>
            <a:spLocks noGrp="1"/>
          </p:cNvSpPr>
          <p:nvPr>
            <p:ph sz="half" idx="1"/>
          </p:nvPr>
        </p:nvSpPr>
        <p:spPr>
          <a:xfrm>
            <a:off x="381000" y="1219200"/>
            <a:ext cx="4038600" cy="4906963"/>
          </a:xfrm>
        </p:spPr>
        <p:txBody>
          <a:bodyPr/>
          <a:lstStyle/>
          <a:p>
            <a:r>
              <a:rPr lang="en-US" dirty="0" smtClean="0"/>
              <a:t>Lenses change how objects appear by refracting light.</a:t>
            </a:r>
          </a:p>
          <a:p>
            <a:r>
              <a:rPr lang="en-US" dirty="0" smtClean="0"/>
              <a:t>Convex lenses bulge out in the middle</a:t>
            </a:r>
            <a:r>
              <a:rPr lang="en-US" dirty="0" smtClean="0"/>
              <a:t>. They make objects appear larger (ex: magnifying glass).</a:t>
            </a:r>
            <a:endParaRPr lang="en-US" dirty="0" smtClean="0"/>
          </a:p>
          <a:p>
            <a:r>
              <a:rPr lang="en-US" dirty="0" smtClean="0"/>
              <a:t>Concave lenses “cave in” in the middle</a:t>
            </a:r>
            <a:r>
              <a:rPr lang="en-US" dirty="0" smtClean="0"/>
              <a:t>. They make things appear smaller and sharper.</a:t>
            </a:r>
            <a:endParaRPr lang="en-US" dirty="0"/>
          </a:p>
        </p:txBody>
      </p:sp>
      <p:pic>
        <p:nvPicPr>
          <p:cNvPr id="13316" name="Picture 4" descr="http://learn.uci.edu/media/OC08/11004/OC0811004_Convex-Concav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24400" y="1524000"/>
            <a:ext cx="4038600" cy="4038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972636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Sound – Good Vibrations!</a:t>
            </a:r>
            <a:endParaRPr lang="en-US" dirty="0">
              <a:solidFill>
                <a:schemeClr val="bg1"/>
              </a:solidFill>
            </a:endParaRPr>
          </a:p>
        </p:txBody>
      </p:sp>
      <p:sp>
        <p:nvSpPr>
          <p:cNvPr id="3" name="TextBox 2"/>
          <p:cNvSpPr txBox="1"/>
          <p:nvPr/>
        </p:nvSpPr>
        <p:spPr>
          <a:xfrm>
            <a:off x="914400" y="1371600"/>
            <a:ext cx="7467600" cy="1569660"/>
          </a:xfrm>
          <a:prstGeom prst="rect">
            <a:avLst/>
          </a:prstGeom>
          <a:noFill/>
        </p:spPr>
        <p:txBody>
          <a:bodyPr wrap="square" rtlCol="0">
            <a:spAutoFit/>
          </a:bodyPr>
          <a:lstStyle/>
          <a:p>
            <a:pPr marL="342900" indent="-342900">
              <a:buFont typeface="Arial" pitchFamily="34" charset="0"/>
              <a:buChar char="•"/>
            </a:pPr>
            <a:r>
              <a:rPr lang="en-US" sz="2400" dirty="0" smtClean="0">
                <a:solidFill>
                  <a:schemeClr val="bg1"/>
                </a:solidFill>
                <a:latin typeface="CK Journaling" pitchFamily="2" charset="0"/>
              </a:rPr>
              <a:t>ALL sound is caused by vibrations! When an object vibrates, it causes the air around it to vibrate. The vibrations travel to our ears in the form of sound waves.</a:t>
            </a:r>
            <a:endParaRPr lang="en-US" sz="2400" dirty="0">
              <a:solidFill>
                <a:schemeClr val="bg1"/>
              </a:solidFill>
              <a:latin typeface="CK Journaling" pitchFamily="2" charset="0"/>
            </a:endParaRPr>
          </a:p>
        </p:txBody>
      </p:sp>
    </p:spTree>
    <p:extLst>
      <p:ext uri="{BB962C8B-B14F-4D97-AF65-F5344CB8AC3E}">
        <p14:creationId xmlns="" xmlns:p14="http://schemas.microsoft.com/office/powerpoint/2010/main" val="22041538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chemeClr val="bg1"/>
                </a:solidFill>
              </a:rPr>
              <a:t>Frequency and Pitch</a:t>
            </a:r>
            <a:endParaRPr lang="en-US" dirty="0">
              <a:solidFill>
                <a:schemeClr val="bg1"/>
              </a:solidFill>
            </a:endParaRPr>
          </a:p>
        </p:txBody>
      </p:sp>
      <p:sp>
        <p:nvSpPr>
          <p:cNvPr id="3" name="TextBox 2"/>
          <p:cNvSpPr txBox="1"/>
          <p:nvPr/>
        </p:nvSpPr>
        <p:spPr>
          <a:xfrm>
            <a:off x="609600" y="914400"/>
            <a:ext cx="7467600" cy="2554545"/>
          </a:xfrm>
          <a:prstGeom prst="rect">
            <a:avLst/>
          </a:prstGeom>
          <a:noFill/>
        </p:spPr>
        <p:txBody>
          <a:bodyPr wrap="square" rtlCol="0">
            <a:spAutoFit/>
          </a:bodyPr>
          <a:lstStyle/>
          <a:p>
            <a:pPr marL="342900" indent="-342900">
              <a:buFont typeface="Arial" pitchFamily="34" charset="0"/>
              <a:buChar char="•"/>
            </a:pPr>
            <a:r>
              <a:rPr lang="en-US" sz="2000" dirty="0" smtClean="0">
                <a:solidFill>
                  <a:schemeClr val="bg1"/>
                </a:solidFill>
                <a:latin typeface="CK Journaling" pitchFamily="2" charset="0"/>
              </a:rPr>
              <a:t>Frequency (how often sound waves vibrate) determines the pitch, or highness or lowness, of sound.</a:t>
            </a:r>
          </a:p>
          <a:p>
            <a:pPr marL="342900" indent="-342900">
              <a:buFont typeface="Arial" pitchFamily="34" charset="0"/>
              <a:buChar char="•"/>
            </a:pPr>
            <a:r>
              <a:rPr lang="en-US" sz="2000" dirty="0" smtClean="0">
                <a:solidFill>
                  <a:schemeClr val="bg1"/>
                </a:solidFill>
                <a:latin typeface="CK Journaling" pitchFamily="2" charset="0"/>
              </a:rPr>
              <a:t>High frequency = Fast vibration = High pitch</a:t>
            </a:r>
          </a:p>
          <a:p>
            <a:pPr marL="342900" indent="-342900">
              <a:buFont typeface="Arial" pitchFamily="34" charset="0"/>
              <a:buChar char="•"/>
            </a:pPr>
            <a:r>
              <a:rPr lang="en-US" sz="2000" dirty="0" smtClean="0">
                <a:solidFill>
                  <a:schemeClr val="bg1"/>
                </a:solidFill>
                <a:latin typeface="CK Journaling" pitchFamily="2" charset="0"/>
              </a:rPr>
              <a:t>Low frequency = Slow vibration = Low pitch</a:t>
            </a:r>
          </a:p>
          <a:p>
            <a:pPr marL="342900" indent="-342900">
              <a:buFont typeface="Arial" pitchFamily="34" charset="0"/>
              <a:buChar char="•"/>
            </a:pPr>
            <a:r>
              <a:rPr lang="en-US" sz="2000" dirty="0" smtClean="0">
                <a:solidFill>
                  <a:schemeClr val="bg1"/>
                </a:solidFill>
                <a:latin typeface="CK Journaling" pitchFamily="2" charset="0"/>
              </a:rPr>
              <a:t>When you tighten the strings of a guitar, the pitch gets higher because the frequency increases.</a:t>
            </a:r>
          </a:p>
          <a:p>
            <a:pPr marL="342900" indent="-342900">
              <a:buFont typeface="Arial" pitchFamily="34" charset="0"/>
              <a:buChar char="•"/>
            </a:pPr>
            <a:r>
              <a:rPr lang="en-US" sz="2000" dirty="0" smtClean="0">
                <a:solidFill>
                  <a:schemeClr val="bg1"/>
                </a:solidFill>
                <a:latin typeface="CK Journaling" pitchFamily="2" charset="0"/>
              </a:rPr>
              <a:t>Large objects (like tubas) usually have lower pitches; small objects (like flutes) usually have higher pitches. </a:t>
            </a:r>
            <a:endParaRPr lang="en-US" sz="2000" dirty="0">
              <a:solidFill>
                <a:schemeClr val="bg1"/>
              </a:solidFill>
              <a:latin typeface="CK Journaling" pitchFamily="2" charset="0"/>
            </a:endParaRPr>
          </a:p>
        </p:txBody>
      </p:sp>
    </p:spTree>
    <p:extLst>
      <p:ext uri="{BB962C8B-B14F-4D97-AF65-F5344CB8AC3E}">
        <p14:creationId xmlns="" xmlns:p14="http://schemas.microsoft.com/office/powerpoint/2010/main" val="4233393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rPr>
              <a:t>Amplitude, Intensity, and Volume</a:t>
            </a:r>
            <a:endParaRPr lang="en-US" dirty="0">
              <a:solidFill>
                <a:schemeClr val="bg1"/>
              </a:solidFill>
            </a:endParaRPr>
          </a:p>
        </p:txBody>
      </p:sp>
      <p:sp>
        <p:nvSpPr>
          <p:cNvPr id="5" name="TextBox 4"/>
          <p:cNvSpPr txBox="1"/>
          <p:nvPr/>
        </p:nvSpPr>
        <p:spPr>
          <a:xfrm>
            <a:off x="611579" y="1143000"/>
            <a:ext cx="7467600" cy="2308324"/>
          </a:xfrm>
          <a:prstGeom prst="rect">
            <a:avLst/>
          </a:prstGeom>
          <a:noFill/>
        </p:spPr>
        <p:txBody>
          <a:bodyPr wrap="square" rtlCol="0">
            <a:spAutoFit/>
          </a:bodyPr>
          <a:lstStyle/>
          <a:p>
            <a:pPr marL="342900" indent="-342900">
              <a:buFont typeface="Arial" pitchFamily="34" charset="0"/>
              <a:buChar char="•"/>
            </a:pPr>
            <a:r>
              <a:rPr lang="en-US" sz="2400" dirty="0" smtClean="0">
                <a:solidFill>
                  <a:schemeClr val="bg1"/>
                </a:solidFill>
                <a:latin typeface="CK Journaling" pitchFamily="2" charset="0"/>
              </a:rPr>
              <a:t>Amplitude and intensity have to do with the amount of energy in a sound wave.</a:t>
            </a:r>
          </a:p>
          <a:p>
            <a:pPr marL="342900" indent="-342900">
              <a:buFont typeface="Arial" pitchFamily="34" charset="0"/>
              <a:buChar char="•"/>
            </a:pPr>
            <a:r>
              <a:rPr lang="en-US" sz="2400" dirty="0" smtClean="0">
                <a:solidFill>
                  <a:schemeClr val="bg1"/>
                </a:solidFill>
                <a:latin typeface="CK Journaling" pitchFamily="2" charset="0"/>
              </a:rPr>
              <a:t>Amplitude and intensity determine the volume (loudness or softness) of a sound.</a:t>
            </a:r>
          </a:p>
          <a:p>
            <a:pPr marL="342900" indent="-342900">
              <a:buFont typeface="Arial" pitchFamily="34" charset="0"/>
              <a:buChar char="•"/>
            </a:pPr>
            <a:r>
              <a:rPr lang="en-US" sz="2400" dirty="0" smtClean="0">
                <a:solidFill>
                  <a:schemeClr val="bg1"/>
                </a:solidFill>
                <a:latin typeface="CK Journaling" pitchFamily="2" charset="0"/>
              </a:rPr>
              <a:t>High amplitude = loud; Low amplitude = soft</a:t>
            </a:r>
          </a:p>
          <a:p>
            <a:pPr marL="342900" indent="-342900">
              <a:buFont typeface="Arial" pitchFamily="34" charset="0"/>
              <a:buChar char="•"/>
            </a:pPr>
            <a:r>
              <a:rPr lang="en-US" sz="2400" dirty="0" smtClean="0">
                <a:solidFill>
                  <a:schemeClr val="bg1"/>
                </a:solidFill>
                <a:latin typeface="CK Journaling" pitchFamily="2" charset="0"/>
              </a:rPr>
              <a:t>Amplitude is measured in decibels.</a:t>
            </a:r>
            <a:endParaRPr lang="en-US" sz="2400" dirty="0">
              <a:solidFill>
                <a:schemeClr val="bg1"/>
              </a:solidFill>
              <a:latin typeface="CK Journaling" pitchFamily="2" charset="0"/>
            </a:endParaRPr>
          </a:p>
        </p:txBody>
      </p:sp>
    </p:spTree>
    <p:extLst>
      <p:ext uri="{BB962C8B-B14F-4D97-AF65-F5344CB8AC3E}">
        <p14:creationId xmlns="" xmlns:p14="http://schemas.microsoft.com/office/powerpoint/2010/main" val="36311730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rPr>
              <a:t>How Does Sound Travel?</a:t>
            </a:r>
            <a:endParaRPr lang="en-US" dirty="0">
              <a:solidFill>
                <a:schemeClr val="bg1"/>
              </a:solidFill>
            </a:endParaRPr>
          </a:p>
        </p:txBody>
      </p:sp>
      <p:sp>
        <p:nvSpPr>
          <p:cNvPr id="5" name="TextBox 4"/>
          <p:cNvSpPr txBox="1"/>
          <p:nvPr/>
        </p:nvSpPr>
        <p:spPr>
          <a:xfrm>
            <a:off x="609600" y="838200"/>
            <a:ext cx="7467600" cy="2677656"/>
          </a:xfrm>
          <a:prstGeom prst="rect">
            <a:avLst/>
          </a:prstGeom>
          <a:noFill/>
        </p:spPr>
        <p:txBody>
          <a:bodyPr wrap="square" rtlCol="0">
            <a:spAutoFit/>
          </a:bodyPr>
          <a:lstStyle/>
          <a:p>
            <a:pPr marL="342900" indent="-342900">
              <a:buFont typeface="Arial" pitchFamily="34" charset="0"/>
              <a:buChar char="•"/>
            </a:pPr>
            <a:r>
              <a:rPr lang="en-US" sz="2400" dirty="0" smtClean="0">
                <a:solidFill>
                  <a:schemeClr val="bg1"/>
                </a:solidFill>
                <a:latin typeface="CK Journaling" pitchFamily="2" charset="0"/>
              </a:rPr>
              <a:t>Sound travels in waves by passing from one molecule to another.</a:t>
            </a:r>
          </a:p>
          <a:p>
            <a:pPr marL="342900" indent="-342900">
              <a:buFont typeface="Arial" pitchFamily="34" charset="0"/>
              <a:buChar char="•"/>
            </a:pPr>
            <a:r>
              <a:rPr lang="en-US" sz="2400" dirty="0" smtClean="0">
                <a:solidFill>
                  <a:schemeClr val="bg1"/>
                </a:solidFill>
                <a:latin typeface="CK Journaling" pitchFamily="2" charset="0"/>
              </a:rPr>
              <a:t>Sound travels fastest through solid materials because the molecules in a solid are very close together.</a:t>
            </a:r>
          </a:p>
          <a:p>
            <a:pPr marL="342900" indent="-342900">
              <a:buFont typeface="Arial" pitchFamily="34" charset="0"/>
              <a:buChar char="•"/>
            </a:pPr>
            <a:r>
              <a:rPr lang="en-US" sz="2400" dirty="0" smtClean="0">
                <a:solidFill>
                  <a:schemeClr val="bg1"/>
                </a:solidFill>
                <a:latin typeface="CK Journaling" pitchFamily="2" charset="0"/>
              </a:rPr>
              <a:t>Sound travels slower through liquids and slowest through air (because air molecules are much farther apart).</a:t>
            </a:r>
            <a:endParaRPr lang="en-US" sz="2400" dirty="0">
              <a:solidFill>
                <a:schemeClr val="bg1"/>
              </a:solidFill>
              <a:latin typeface="CK Journaling" pitchFamily="2" charset="0"/>
            </a:endParaRPr>
          </a:p>
        </p:txBody>
      </p:sp>
    </p:spTree>
    <p:extLst>
      <p:ext uri="{BB962C8B-B14F-4D97-AF65-F5344CB8AC3E}">
        <p14:creationId xmlns="" xmlns:p14="http://schemas.microsoft.com/office/powerpoint/2010/main" val="16829847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40000"/>
                    <a:lumOff val="60000"/>
                  </a:schemeClr>
                </a:solidFill>
              </a:rPr>
              <a:t>Force and Motion</a:t>
            </a:r>
            <a:endParaRPr lang="en-US" dirty="0">
              <a:solidFill>
                <a:schemeClr val="accent5">
                  <a:lumMod val="40000"/>
                  <a:lumOff val="60000"/>
                </a:schemeClr>
              </a:solidFill>
            </a:endParaRPr>
          </a:p>
        </p:txBody>
      </p:sp>
      <p:sp>
        <p:nvSpPr>
          <p:cNvPr id="3" name="Content Placeholder 2"/>
          <p:cNvSpPr>
            <a:spLocks noGrp="1"/>
          </p:cNvSpPr>
          <p:nvPr>
            <p:ph sz="half" idx="1"/>
          </p:nvPr>
        </p:nvSpPr>
        <p:spPr>
          <a:xfrm>
            <a:off x="5181600" y="1905000"/>
            <a:ext cx="3505200" cy="3733800"/>
          </a:xfrm>
        </p:spPr>
        <p:txBody>
          <a:bodyPr/>
          <a:lstStyle/>
          <a:p>
            <a:pPr marL="0" indent="0" algn="ctr">
              <a:buNone/>
            </a:pPr>
            <a:r>
              <a:rPr lang="en-US" dirty="0" smtClean="0"/>
              <a:t>After experimenting with light and sound, we moved into the topics of force, motion, and simple machines! </a:t>
            </a:r>
            <a:endParaRPr lang="en-US" dirty="0"/>
          </a:p>
        </p:txBody>
      </p:sp>
      <p:pic>
        <p:nvPicPr>
          <p:cNvPr id="14340" name="Picture 4" descr="http://images.memegenerator.net/instances/400x/9605030.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38200" y="1676400"/>
            <a:ext cx="3810000" cy="381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12525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Water</a:t>
            </a:r>
            <a:endParaRPr lang="en-US" dirty="0"/>
          </a:p>
        </p:txBody>
      </p:sp>
      <p:sp>
        <p:nvSpPr>
          <p:cNvPr id="3" name="Content Placeholder 2"/>
          <p:cNvSpPr>
            <a:spLocks noGrp="1"/>
          </p:cNvSpPr>
          <p:nvPr>
            <p:ph sz="half" idx="1"/>
          </p:nvPr>
        </p:nvSpPr>
        <p:spPr/>
        <p:txBody>
          <a:bodyPr>
            <a:normAutofit fontScale="92500"/>
          </a:bodyPr>
          <a:lstStyle/>
          <a:p>
            <a:r>
              <a:rPr lang="en-US" dirty="0" smtClean="0"/>
              <a:t>There are 3 forms of water: solid, gas, and liquid.</a:t>
            </a:r>
          </a:p>
          <a:p>
            <a:r>
              <a:rPr lang="en-US" dirty="0" smtClean="0"/>
              <a:t>The solid form of water is called “ice.”</a:t>
            </a:r>
          </a:p>
          <a:p>
            <a:r>
              <a:rPr lang="en-US" dirty="0" smtClean="0"/>
              <a:t>Water in the form of a gas is called “water vapor.”</a:t>
            </a:r>
          </a:p>
          <a:p>
            <a:r>
              <a:rPr lang="en-US" dirty="0" smtClean="0"/>
              <a:t>The liquid form of water is called…water! </a:t>
            </a:r>
            <a:r>
              <a:rPr lang="en-US" dirty="0" smtClean="0">
                <a:sym typeface="Wingdings" pitchFamily="2" charset="2"/>
              </a:rPr>
              <a:t></a:t>
            </a:r>
            <a:endParaRPr lang="en-US" dirty="0"/>
          </a:p>
        </p:txBody>
      </p:sp>
      <p:pic>
        <p:nvPicPr>
          <p:cNvPr id="38914" name="Picture 2" descr="C:\Users\Debbie\AppData\Local\Microsoft\Windows\Temporary Internet Files\Content.IE5\E8V02KIV\MC900215837[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72200" y="1053646"/>
            <a:ext cx="2433873" cy="1643204"/>
          </a:xfrm>
          <a:prstGeom prst="rect">
            <a:avLst/>
          </a:prstGeom>
          <a:noFill/>
          <a:extLst>
            <a:ext uri="{909E8E84-426E-40DD-AFC4-6F175D3DCCD1}">
              <a14:hiddenFill xmlns="" xmlns:a14="http://schemas.microsoft.com/office/drawing/2010/main">
                <a:solidFill>
                  <a:srgbClr val="FFFFFF"/>
                </a:solidFill>
              </a14:hiddenFill>
            </a:ext>
          </a:extLst>
        </p:spPr>
      </p:pic>
      <p:pic>
        <p:nvPicPr>
          <p:cNvPr id="38915" name="Picture 3" descr="C:\Users\Debbie\AppData\Local\Microsoft\Windows\Temporary Internet Files\Content.IE5\M2NP95VT\MC900196458[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24400" y="2971800"/>
            <a:ext cx="1818742" cy="1596542"/>
          </a:xfrm>
          <a:prstGeom prst="rect">
            <a:avLst/>
          </a:prstGeom>
          <a:noFill/>
          <a:extLst>
            <a:ext uri="{909E8E84-426E-40DD-AFC4-6F175D3DCCD1}">
              <a14:hiddenFill xmlns="" xmlns:a14="http://schemas.microsoft.com/office/drawing/2010/main">
                <a:solidFill>
                  <a:srgbClr val="FFFFFF"/>
                </a:solidFill>
              </a14:hiddenFill>
            </a:ext>
          </a:extLst>
        </p:spPr>
      </p:pic>
      <p:pic>
        <p:nvPicPr>
          <p:cNvPr id="38916" name="Picture 4" descr="C:\Users\Debbie\AppData\Local\Microsoft\Windows\Temporary Internet Files\Content.IE5\M2NP95VT\MC900384218[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52667" y="4568342"/>
            <a:ext cx="1820570" cy="16669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599474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40000"/>
                    <a:lumOff val="60000"/>
                  </a:schemeClr>
                </a:solidFill>
              </a:rPr>
              <a:t>What is a force?</a:t>
            </a:r>
            <a:endParaRPr lang="en-US" dirty="0">
              <a:solidFill>
                <a:schemeClr val="accent5">
                  <a:lumMod val="40000"/>
                  <a:lumOff val="60000"/>
                </a:schemeClr>
              </a:solidFill>
            </a:endParaRPr>
          </a:p>
        </p:txBody>
      </p:sp>
      <p:sp>
        <p:nvSpPr>
          <p:cNvPr id="4" name="Content Placeholder 3"/>
          <p:cNvSpPr>
            <a:spLocks noGrp="1"/>
          </p:cNvSpPr>
          <p:nvPr>
            <p:ph sz="half" idx="2"/>
          </p:nvPr>
        </p:nvSpPr>
        <p:spPr/>
        <p:txBody>
          <a:bodyPr>
            <a:normAutofit fontScale="92500"/>
          </a:bodyPr>
          <a:lstStyle/>
          <a:p>
            <a:r>
              <a:rPr lang="en-US" dirty="0" smtClean="0"/>
              <a:t>A force is a push or a pull!</a:t>
            </a:r>
            <a:endParaRPr lang="en-US" dirty="0"/>
          </a:p>
          <a:p>
            <a:r>
              <a:rPr lang="en-US" dirty="0" smtClean="0"/>
              <a:t>Gravity and friction are types of forces.</a:t>
            </a:r>
          </a:p>
          <a:p>
            <a:r>
              <a:rPr lang="en-US" dirty="0" smtClean="0"/>
              <a:t>We have to apply a force to an object if we want that object to move.</a:t>
            </a:r>
          </a:p>
          <a:p>
            <a:r>
              <a:rPr lang="en-US" dirty="0" smtClean="0"/>
              <a:t>The greater the force, the greater the movement!</a:t>
            </a:r>
          </a:p>
        </p:txBody>
      </p:sp>
      <p:pic>
        <p:nvPicPr>
          <p:cNvPr id="5" name="Picture 2" descr="C:\Users\Debbie\AppData\Local\Microsoft\Windows\Temporary Internet Files\Content.IE5\YL152P0X\MC900383614[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52600" y="1600200"/>
            <a:ext cx="2316786" cy="1981200"/>
          </a:xfrm>
          <a:prstGeom prst="rect">
            <a:avLst/>
          </a:prstGeom>
          <a:noFill/>
          <a:extLst>
            <a:ext uri="{909E8E84-426E-40DD-AFC4-6F175D3DCCD1}">
              <a14:hiddenFill xmlns="" xmlns:a14="http://schemas.microsoft.com/office/drawing/2010/main">
                <a:solidFill>
                  <a:srgbClr val="FFFFFF"/>
                </a:solidFill>
              </a14:hiddenFill>
            </a:ext>
          </a:extLst>
        </p:spPr>
      </p:pic>
      <p:pic>
        <p:nvPicPr>
          <p:cNvPr id="50178" name="Picture 2" descr="C:\Users\Debbie\AppData\Local\Microsoft\Windows\Temporary Internet Files\Content.IE5\BG11HXRY\MC900391040[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1741894" y="4343400"/>
            <a:ext cx="2338198" cy="1676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763994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40000"/>
                    <a:lumOff val="60000"/>
                  </a:schemeClr>
                </a:solidFill>
              </a:rPr>
              <a:t>What is work?</a:t>
            </a:r>
            <a:endParaRPr lang="en-US" dirty="0">
              <a:solidFill>
                <a:schemeClr val="accent5">
                  <a:lumMod val="40000"/>
                  <a:lumOff val="60000"/>
                </a:schemeClr>
              </a:solidFill>
            </a:endParaRPr>
          </a:p>
        </p:txBody>
      </p:sp>
      <p:sp>
        <p:nvSpPr>
          <p:cNvPr id="3" name="Content Placeholder 2"/>
          <p:cNvSpPr>
            <a:spLocks noGrp="1"/>
          </p:cNvSpPr>
          <p:nvPr>
            <p:ph sz="half" idx="1"/>
          </p:nvPr>
        </p:nvSpPr>
        <p:spPr>
          <a:xfrm>
            <a:off x="4648200" y="1828801"/>
            <a:ext cx="4038600" cy="2743200"/>
          </a:xfrm>
        </p:spPr>
        <p:txBody>
          <a:bodyPr/>
          <a:lstStyle/>
          <a:p>
            <a:r>
              <a:rPr lang="en-US" dirty="0" smtClean="0"/>
              <a:t>Work occurs when a force is applied, causing an object to MOVE!</a:t>
            </a:r>
          </a:p>
          <a:p>
            <a:r>
              <a:rPr lang="en-US" dirty="0" smtClean="0"/>
              <a:t>Work ONLY occurs if something is moved!</a:t>
            </a:r>
            <a:endParaRPr lang="en-US" dirty="0"/>
          </a:p>
        </p:txBody>
      </p:sp>
      <p:pic>
        <p:nvPicPr>
          <p:cNvPr id="51202" name="Picture 2" descr="C:\Users\Debbie\AppData\Local\Microsoft\Windows\Temporary Internet Files\Content.IE5\YL152P0X\MC900437988[1].wmf"/>
          <p:cNvPicPr>
            <a:picLocks noGrp="1" noChangeAspect="1" noChangeArrowheads="1"/>
          </p:cNvPicPr>
          <p:nvPr>
            <p:ph sz="half" idx="2"/>
          </p:nvPr>
        </p:nvPicPr>
        <p:blipFill>
          <a:blip r:embed="rId3">
            <a:extLst>
              <a:ext uri="{28A0092B-C50C-407E-A947-70E740481C1C}">
                <a14:useLocalDpi xmlns="" xmlns:a14="http://schemas.microsoft.com/office/drawing/2010/main" val="0"/>
              </a:ext>
            </a:extLst>
          </a:blip>
          <a:srcRect/>
          <a:stretch>
            <a:fillRect/>
          </a:stretch>
        </p:blipFill>
        <p:spPr bwMode="auto">
          <a:xfrm>
            <a:off x="2895600" y="4343400"/>
            <a:ext cx="2825680" cy="1785673"/>
          </a:xfrm>
          <a:prstGeom prst="rect">
            <a:avLst/>
          </a:prstGeom>
          <a:noFill/>
          <a:extLst>
            <a:ext uri="{909E8E84-426E-40DD-AFC4-6F175D3DCCD1}">
              <a14:hiddenFill xmlns="" xmlns:a14="http://schemas.microsoft.com/office/drawing/2010/main">
                <a:solidFill>
                  <a:srgbClr val="FFFFFF"/>
                </a:solidFill>
              </a14:hiddenFill>
            </a:ext>
          </a:extLst>
        </p:spPr>
      </p:pic>
      <p:pic>
        <p:nvPicPr>
          <p:cNvPr id="23555" name="Picture 3" descr="C:\Documents and Settings\e198902292\Local Settings\Temporary Internet Files\Content.IE5\HHK0IE1T\MC900281333[1].wmf"/>
          <p:cNvPicPr>
            <a:picLocks noChangeAspect="1" noChangeArrowheads="1"/>
          </p:cNvPicPr>
          <p:nvPr/>
        </p:nvPicPr>
        <p:blipFill>
          <a:blip r:embed="rId4"/>
          <a:srcRect/>
          <a:stretch>
            <a:fillRect/>
          </a:stretch>
        </p:blipFill>
        <p:spPr bwMode="auto">
          <a:xfrm>
            <a:off x="2133600" y="1295400"/>
            <a:ext cx="1865014" cy="2480650"/>
          </a:xfrm>
          <a:prstGeom prst="rect">
            <a:avLst/>
          </a:prstGeom>
          <a:noFill/>
        </p:spPr>
      </p:pic>
    </p:spTree>
    <p:extLst>
      <p:ext uri="{BB962C8B-B14F-4D97-AF65-F5344CB8AC3E}">
        <p14:creationId xmlns="" xmlns:p14="http://schemas.microsoft.com/office/powerpoint/2010/main" val="32962305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40000"/>
                    <a:lumOff val="60000"/>
                  </a:schemeClr>
                </a:solidFill>
              </a:rPr>
              <a:t>Gravity &amp; Friction</a:t>
            </a:r>
            <a:endParaRPr lang="en-US" dirty="0">
              <a:solidFill>
                <a:schemeClr val="accent5">
                  <a:lumMod val="40000"/>
                  <a:lumOff val="60000"/>
                </a:schemeClr>
              </a:solidFill>
            </a:endParaRPr>
          </a:p>
        </p:txBody>
      </p:sp>
      <p:sp>
        <p:nvSpPr>
          <p:cNvPr id="4" name="Content Placeholder 3"/>
          <p:cNvSpPr>
            <a:spLocks noGrp="1"/>
          </p:cNvSpPr>
          <p:nvPr>
            <p:ph sz="half" idx="2"/>
          </p:nvPr>
        </p:nvSpPr>
        <p:spPr>
          <a:xfrm>
            <a:off x="4648200" y="1371600"/>
            <a:ext cx="4038600" cy="4525963"/>
          </a:xfrm>
        </p:spPr>
        <p:txBody>
          <a:bodyPr>
            <a:normAutofit lnSpcReduction="10000"/>
          </a:bodyPr>
          <a:lstStyle/>
          <a:p>
            <a:r>
              <a:rPr lang="en-US" u="sng" dirty="0" smtClean="0"/>
              <a:t>Gravity</a:t>
            </a:r>
            <a:r>
              <a:rPr lang="en-US" dirty="0" smtClean="0"/>
              <a:t> is a force that pulls all objects toward Earth’s surface.</a:t>
            </a:r>
          </a:p>
          <a:p>
            <a:r>
              <a:rPr lang="en-US" u="sng" dirty="0" smtClean="0"/>
              <a:t>Friction</a:t>
            </a:r>
            <a:r>
              <a:rPr lang="en-US" dirty="0" smtClean="0"/>
              <a:t> is an opposing force that slows or stops movement.</a:t>
            </a:r>
          </a:p>
          <a:p>
            <a:r>
              <a:rPr lang="en-US" dirty="0" smtClean="0"/>
              <a:t>Rough surfaces create more friction; smooth surfaces create less friction.</a:t>
            </a:r>
          </a:p>
          <a:p>
            <a:endParaRPr lang="en-US" dirty="0">
              <a:solidFill>
                <a:schemeClr val="accent5">
                  <a:lumMod val="60000"/>
                  <a:lumOff val="40000"/>
                </a:schemeClr>
              </a:solidFill>
            </a:endParaRPr>
          </a:p>
        </p:txBody>
      </p:sp>
      <p:pic>
        <p:nvPicPr>
          <p:cNvPr id="21506" name="Picture 2" descr="http://2.bp.blogspot.com/_6XzX92QqP8U/Szu3u9Tp-TI/AAAAAAAAA7M/5uxI04fimoM/s320/gravity2.png"/>
          <p:cNvPicPr>
            <a:picLocks noChangeAspect="1" noChangeArrowheads="1"/>
          </p:cNvPicPr>
          <p:nvPr/>
        </p:nvPicPr>
        <p:blipFill>
          <a:blip r:embed="rId3"/>
          <a:srcRect/>
          <a:stretch>
            <a:fillRect/>
          </a:stretch>
        </p:blipFill>
        <p:spPr bwMode="auto">
          <a:xfrm>
            <a:off x="533400" y="2057400"/>
            <a:ext cx="3958605" cy="2981326"/>
          </a:xfrm>
          <a:prstGeom prst="rect">
            <a:avLst/>
          </a:prstGeom>
          <a:noFill/>
        </p:spPr>
      </p:pic>
    </p:spTree>
    <p:extLst>
      <p:ext uri="{BB962C8B-B14F-4D97-AF65-F5344CB8AC3E}">
        <p14:creationId xmlns="" xmlns:p14="http://schemas.microsoft.com/office/powerpoint/2010/main" val="6181881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40000"/>
                    <a:lumOff val="60000"/>
                  </a:schemeClr>
                </a:solidFill>
              </a:rPr>
              <a:t>Simple Machines</a:t>
            </a:r>
            <a:endParaRPr lang="en-US" dirty="0">
              <a:solidFill>
                <a:schemeClr val="accent5">
                  <a:lumMod val="40000"/>
                  <a:lumOff val="60000"/>
                </a:schemeClr>
              </a:solidFill>
            </a:endParaRPr>
          </a:p>
        </p:txBody>
      </p:sp>
      <p:sp>
        <p:nvSpPr>
          <p:cNvPr id="4" name="Content Placeholder 3"/>
          <p:cNvSpPr>
            <a:spLocks noGrp="1"/>
          </p:cNvSpPr>
          <p:nvPr>
            <p:ph sz="half" idx="2"/>
          </p:nvPr>
        </p:nvSpPr>
        <p:spPr/>
        <p:txBody>
          <a:bodyPr/>
          <a:lstStyle/>
          <a:p>
            <a:r>
              <a:rPr lang="en-US" dirty="0" smtClean="0"/>
              <a:t>Machines make work easier by changing the direction of a force.</a:t>
            </a:r>
          </a:p>
          <a:p>
            <a:r>
              <a:rPr lang="en-US" dirty="0" smtClean="0"/>
              <a:t>Most machines are made of a combination of six simple machines: wheel &amp; axle, levers, inclined planes, wedges, pulleys, and screws.</a:t>
            </a:r>
            <a:endParaRPr lang="en-US" dirty="0"/>
          </a:p>
        </p:txBody>
      </p:sp>
      <p:pic>
        <p:nvPicPr>
          <p:cNvPr id="5" name="Picture 6" descr="http://www.hannathoren.com/images/contraption.jpg"/>
          <p:cNvPicPr>
            <a:picLocks noChangeAspect="1" noChangeArrowheads="1"/>
          </p:cNvPicPr>
          <p:nvPr/>
        </p:nvPicPr>
        <p:blipFill>
          <a:blip r:embed="rId3"/>
          <a:srcRect/>
          <a:stretch>
            <a:fillRect/>
          </a:stretch>
        </p:blipFill>
        <p:spPr bwMode="auto">
          <a:xfrm>
            <a:off x="762000" y="2133600"/>
            <a:ext cx="3810000" cy="2694572"/>
          </a:xfrm>
          <a:prstGeom prst="rect">
            <a:avLst/>
          </a:prstGeom>
          <a:noFill/>
          <a:ln w="9525">
            <a:noFill/>
            <a:miter lim="800000"/>
            <a:headEnd/>
            <a:tailEnd/>
          </a:ln>
        </p:spPr>
      </p:pic>
    </p:spTree>
    <p:extLst>
      <p:ext uri="{BB962C8B-B14F-4D97-AF65-F5344CB8AC3E}">
        <p14:creationId xmlns="" xmlns:p14="http://schemas.microsoft.com/office/powerpoint/2010/main" val="30162124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40000"/>
                    <a:lumOff val="60000"/>
                  </a:schemeClr>
                </a:solidFill>
              </a:rPr>
              <a:t>Wheels &amp; Axles, Gears, and Pulleys</a:t>
            </a:r>
            <a:endParaRPr lang="en-US" dirty="0">
              <a:solidFill>
                <a:schemeClr val="accent5">
                  <a:lumMod val="40000"/>
                  <a:lumOff val="60000"/>
                </a:schemeClr>
              </a:solidFill>
            </a:endParaRPr>
          </a:p>
        </p:txBody>
      </p:sp>
      <p:sp>
        <p:nvSpPr>
          <p:cNvPr id="3" name="Content Placeholder 2"/>
          <p:cNvSpPr>
            <a:spLocks noGrp="1"/>
          </p:cNvSpPr>
          <p:nvPr>
            <p:ph sz="half" idx="1"/>
          </p:nvPr>
        </p:nvSpPr>
        <p:spPr>
          <a:xfrm>
            <a:off x="4800600" y="1600200"/>
            <a:ext cx="4038600" cy="4525963"/>
          </a:xfrm>
        </p:spPr>
        <p:txBody>
          <a:bodyPr/>
          <a:lstStyle/>
          <a:p>
            <a:r>
              <a:rPr lang="en-US" dirty="0" smtClean="0"/>
              <a:t>Wheels and axles make things easier to move.</a:t>
            </a:r>
          </a:p>
          <a:p>
            <a:r>
              <a:rPr lang="en-US" dirty="0" smtClean="0"/>
              <a:t>Gears are “wheels with teeth.”</a:t>
            </a:r>
          </a:p>
          <a:p>
            <a:r>
              <a:rPr lang="en-US" dirty="0" smtClean="0"/>
              <a:t>A pulley is a grooved wheel with a rope moving around it.</a:t>
            </a:r>
          </a:p>
          <a:p>
            <a:r>
              <a:rPr lang="en-US" dirty="0" smtClean="0"/>
              <a:t>Pulleys are used for lifting heavy objects.</a:t>
            </a:r>
            <a:endParaRPr lang="en-US" dirty="0"/>
          </a:p>
        </p:txBody>
      </p:sp>
      <p:pic>
        <p:nvPicPr>
          <p:cNvPr id="18433" name="Picture 1" descr="C:\Documents and Settings\e198902292\Local Settings\Temporary Internet Files\Content.IE5\7OEKC1NE\MC900391212[1].wmf"/>
          <p:cNvPicPr>
            <a:picLocks noChangeAspect="1" noChangeArrowheads="1"/>
          </p:cNvPicPr>
          <p:nvPr/>
        </p:nvPicPr>
        <p:blipFill>
          <a:blip r:embed="rId3"/>
          <a:srcRect/>
          <a:stretch>
            <a:fillRect/>
          </a:stretch>
        </p:blipFill>
        <p:spPr bwMode="auto">
          <a:xfrm>
            <a:off x="3352800" y="2667000"/>
            <a:ext cx="1302099" cy="1173178"/>
          </a:xfrm>
          <a:prstGeom prst="rect">
            <a:avLst/>
          </a:prstGeom>
          <a:noFill/>
        </p:spPr>
      </p:pic>
      <p:pic>
        <p:nvPicPr>
          <p:cNvPr id="18434" name="Picture 2" descr="C:\Documents and Settings\e198902292\Local Settings\Temporary Internet Files\Content.IE5\0KICEEKX\MC900055077[1].wmf"/>
          <p:cNvPicPr>
            <a:picLocks noChangeAspect="1" noChangeArrowheads="1"/>
          </p:cNvPicPr>
          <p:nvPr/>
        </p:nvPicPr>
        <p:blipFill>
          <a:blip r:embed="rId4"/>
          <a:srcRect/>
          <a:stretch>
            <a:fillRect/>
          </a:stretch>
        </p:blipFill>
        <p:spPr bwMode="auto">
          <a:xfrm>
            <a:off x="2133600" y="4099687"/>
            <a:ext cx="1676400" cy="1622937"/>
          </a:xfrm>
          <a:prstGeom prst="rect">
            <a:avLst/>
          </a:prstGeom>
          <a:noFill/>
        </p:spPr>
      </p:pic>
      <p:pic>
        <p:nvPicPr>
          <p:cNvPr id="18436" name="Picture 4" descr="C:\Documents and Settings\e198902292\Local Settings\Temporary Internet Files\Content.IE5\7OEKC1NE\MC900022587[1].wmf"/>
          <p:cNvPicPr>
            <a:picLocks noChangeAspect="1" noChangeArrowheads="1"/>
          </p:cNvPicPr>
          <p:nvPr/>
        </p:nvPicPr>
        <p:blipFill>
          <a:blip r:embed="rId5"/>
          <a:srcRect/>
          <a:stretch>
            <a:fillRect/>
          </a:stretch>
        </p:blipFill>
        <p:spPr bwMode="auto">
          <a:xfrm>
            <a:off x="1600200" y="1295400"/>
            <a:ext cx="2965392" cy="1219200"/>
          </a:xfrm>
          <a:prstGeom prst="rect">
            <a:avLst/>
          </a:prstGeom>
          <a:noFill/>
        </p:spPr>
      </p:pic>
    </p:spTree>
    <p:extLst>
      <p:ext uri="{BB962C8B-B14F-4D97-AF65-F5344CB8AC3E}">
        <p14:creationId xmlns="" xmlns:p14="http://schemas.microsoft.com/office/powerpoint/2010/main" val="160679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40000"/>
                    <a:lumOff val="60000"/>
                  </a:schemeClr>
                </a:solidFill>
              </a:rPr>
              <a:t>Inclined Planes and Screws</a:t>
            </a:r>
            <a:endParaRPr lang="en-US" dirty="0">
              <a:solidFill>
                <a:schemeClr val="accent5">
                  <a:lumMod val="40000"/>
                  <a:lumOff val="60000"/>
                </a:schemeClr>
              </a:solidFill>
            </a:endParaRPr>
          </a:p>
        </p:txBody>
      </p:sp>
      <p:sp>
        <p:nvSpPr>
          <p:cNvPr id="4" name="Content Placeholder 3"/>
          <p:cNvSpPr>
            <a:spLocks noGrp="1"/>
          </p:cNvSpPr>
          <p:nvPr>
            <p:ph sz="half" idx="2"/>
          </p:nvPr>
        </p:nvSpPr>
        <p:spPr/>
        <p:txBody>
          <a:bodyPr>
            <a:normAutofit lnSpcReduction="10000"/>
          </a:bodyPr>
          <a:lstStyle/>
          <a:p>
            <a:r>
              <a:rPr lang="en-US" sz="2400" dirty="0" smtClean="0"/>
              <a:t>An inclined plane is a slanted surface (such as a ramp) which is used to move things from a high place to a low place or from a low place to a high place.</a:t>
            </a:r>
          </a:p>
          <a:p>
            <a:r>
              <a:rPr lang="en-US" sz="2400" dirty="0" smtClean="0"/>
              <a:t>A screw is actually an inclined plane wrapped in a spiral. </a:t>
            </a:r>
          </a:p>
          <a:p>
            <a:r>
              <a:rPr lang="en-US" sz="2400" dirty="0" smtClean="0"/>
              <a:t>Screws can raise or lower things, or they can hold things together.</a:t>
            </a:r>
            <a:endParaRPr lang="en-US" sz="2400" dirty="0"/>
          </a:p>
        </p:txBody>
      </p:sp>
      <p:pic>
        <p:nvPicPr>
          <p:cNvPr id="17409" name="Picture 1" descr="C:\Documents and Settings\e198902292\Local Settings\Temporary Internet Files\Content.IE5\PKT8CYJ4\MC900057546[1].wmf"/>
          <p:cNvPicPr>
            <a:picLocks noChangeAspect="1" noChangeArrowheads="1"/>
          </p:cNvPicPr>
          <p:nvPr/>
        </p:nvPicPr>
        <p:blipFill>
          <a:blip r:embed="rId3"/>
          <a:srcRect/>
          <a:stretch>
            <a:fillRect/>
          </a:stretch>
        </p:blipFill>
        <p:spPr bwMode="auto">
          <a:xfrm>
            <a:off x="1524000" y="1143000"/>
            <a:ext cx="1880110" cy="2057400"/>
          </a:xfrm>
          <a:prstGeom prst="rect">
            <a:avLst/>
          </a:prstGeom>
          <a:noFill/>
        </p:spPr>
      </p:pic>
      <p:pic>
        <p:nvPicPr>
          <p:cNvPr id="17410" name="Picture 2" descr="C:\Documents and Settings\e198902292\Local Settings\Temporary Internet Files\Content.IE5\HHK0IE1T\MC900054050[1].wmf"/>
          <p:cNvPicPr>
            <a:picLocks noChangeAspect="1" noChangeArrowheads="1"/>
          </p:cNvPicPr>
          <p:nvPr/>
        </p:nvPicPr>
        <p:blipFill>
          <a:blip r:embed="rId4"/>
          <a:srcRect/>
          <a:stretch>
            <a:fillRect/>
          </a:stretch>
        </p:blipFill>
        <p:spPr bwMode="auto">
          <a:xfrm>
            <a:off x="3492500" y="2959100"/>
            <a:ext cx="1076249" cy="1708099"/>
          </a:xfrm>
          <a:prstGeom prst="rect">
            <a:avLst/>
          </a:prstGeom>
          <a:noFill/>
        </p:spPr>
      </p:pic>
      <p:pic>
        <p:nvPicPr>
          <p:cNvPr id="17411" name="Picture 3" descr="C:\Documents and Settings\e198902292\Local Settings\Temporary Internet Files\Content.IE5\PKT8CYJ4\MC900290346[1].wmf"/>
          <p:cNvPicPr>
            <a:picLocks noChangeAspect="1" noChangeArrowheads="1"/>
          </p:cNvPicPr>
          <p:nvPr/>
        </p:nvPicPr>
        <p:blipFill>
          <a:blip r:embed="rId5"/>
          <a:srcRect/>
          <a:stretch>
            <a:fillRect/>
          </a:stretch>
        </p:blipFill>
        <p:spPr bwMode="auto">
          <a:xfrm>
            <a:off x="2133600" y="4191000"/>
            <a:ext cx="1143000" cy="1940739"/>
          </a:xfrm>
          <a:prstGeom prst="rect">
            <a:avLst/>
          </a:prstGeom>
          <a:noFill/>
        </p:spPr>
      </p:pic>
    </p:spTree>
    <p:extLst>
      <p:ext uri="{BB962C8B-B14F-4D97-AF65-F5344CB8AC3E}">
        <p14:creationId xmlns="" xmlns:p14="http://schemas.microsoft.com/office/powerpoint/2010/main" val="32931470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40000"/>
                    <a:lumOff val="60000"/>
                  </a:schemeClr>
                </a:solidFill>
              </a:rPr>
              <a:t>Wedges and Levers</a:t>
            </a:r>
            <a:endParaRPr lang="en-US" dirty="0">
              <a:solidFill>
                <a:schemeClr val="accent5">
                  <a:lumMod val="40000"/>
                  <a:lumOff val="60000"/>
                </a:schemeClr>
              </a:solidFill>
            </a:endParaRPr>
          </a:p>
        </p:txBody>
      </p:sp>
      <p:sp>
        <p:nvSpPr>
          <p:cNvPr id="4" name="Content Placeholder 3"/>
          <p:cNvSpPr>
            <a:spLocks noGrp="1"/>
          </p:cNvSpPr>
          <p:nvPr>
            <p:ph sz="half" idx="2"/>
          </p:nvPr>
        </p:nvSpPr>
        <p:spPr/>
        <p:txBody>
          <a:bodyPr>
            <a:normAutofit fontScale="92500" lnSpcReduction="20000"/>
          </a:bodyPr>
          <a:lstStyle/>
          <a:p>
            <a:r>
              <a:rPr lang="en-US" dirty="0" smtClean="0"/>
              <a:t>A wedge has an edge that is used to split things apart or to cut things (ex: a knife or a saw).</a:t>
            </a:r>
          </a:p>
          <a:p>
            <a:r>
              <a:rPr lang="en-US" dirty="0" smtClean="0"/>
              <a:t>A lever is a bar that rests on a turning point called a fulcrum.</a:t>
            </a:r>
          </a:p>
          <a:p>
            <a:r>
              <a:rPr lang="en-US" dirty="0" smtClean="0"/>
              <a:t>Levers make it easier to move loads.</a:t>
            </a:r>
          </a:p>
          <a:p>
            <a:r>
              <a:rPr lang="en-US" dirty="0" smtClean="0"/>
              <a:t>It is easier to move a load when the FULCRUM IS CLOSE TO THE LOAD.</a:t>
            </a:r>
          </a:p>
          <a:p>
            <a:endParaRPr lang="en-US" dirty="0" smtClean="0"/>
          </a:p>
        </p:txBody>
      </p:sp>
      <p:pic>
        <p:nvPicPr>
          <p:cNvPr id="35841" name="Picture 1" descr="http://science.phillipmartin.info/science_machines.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57225" y="4038600"/>
            <a:ext cx="3914775" cy="2200275"/>
          </a:xfrm>
          <a:prstGeom prst="rect">
            <a:avLst/>
          </a:prstGeom>
          <a:noFill/>
          <a:extLst>
            <a:ext uri="{909E8E84-426E-40DD-AFC4-6F175D3DCCD1}">
              <a14:hiddenFill xmlns="" xmlns:a14="http://schemas.microsoft.com/office/drawing/2010/main">
                <a:solidFill>
                  <a:srgbClr val="FFFFFF"/>
                </a:solidFill>
              </a14:hiddenFill>
            </a:ext>
          </a:extLst>
        </p:spPr>
      </p:pic>
      <p:pic>
        <p:nvPicPr>
          <p:cNvPr id="16385" name="Picture 1" descr="C:\Documents and Settings\e198902292\Local Settings\Temporary Internet Files\Content.IE5\6JB2CGH6\MC900290435[1].wmf"/>
          <p:cNvPicPr>
            <a:picLocks noChangeAspect="1" noChangeArrowheads="1"/>
          </p:cNvPicPr>
          <p:nvPr/>
        </p:nvPicPr>
        <p:blipFill>
          <a:blip r:embed="rId4"/>
          <a:srcRect/>
          <a:stretch>
            <a:fillRect/>
          </a:stretch>
        </p:blipFill>
        <p:spPr bwMode="auto">
          <a:xfrm>
            <a:off x="2133600" y="1600200"/>
            <a:ext cx="2224745" cy="1752600"/>
          </a:xfrm>
          <a:prstGeom prst="rect">
            <a:avLst/>
          </a:prstGeom>
          <a:noFill/>
        </p:spPr>
      </p:pic>
    </p:spTree>
    <p:extLst>
      <p:ext uri="{BB962C8B-B14F-4D97-AF65-F5344CB8AC3E}">
        <p14:creationId xmlns="" xmlns:p14="http://schemas.microsoft.com/office/powerpoint/2010/main" val="24641816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World of Living Things!</a:t>
            </a:r>
            <a:endParaRPr lang="en-US" dirty="0"/>
          </a:p>
        </p:txBody>
      </p:sp>
      <p:sp>
        <p:nvSpPr>
          <p:cNvPr id="4" name="Content Placeholder 3"/>
          <p:cNvSpPr>
            <a:spLocks noGrp="1"/>
          </p:cNvSpPr>
          <p:nvPr>
            <p:ph sz="half" idx="1"/>
          </p:nvPr>
        </p:nvSpPr>
        <p:spPr/>
        <p:txBody>
          <a:bodyPr/>
          <a:lstStyle/>
          <a:p>
            <a:pPr marL="0" indent="0">
              <a:buNone/>
            </a:pPr>
            <a:r>
              <a:rPr lang="en-US" dirty="0" smtClean="0"/>
              <a:t>When we finished our “work” with force and motion, we began an exploration of ecosystems, biomes, food chains and webs, and the roles of living things! We learned that everything is connected in the “circle of life!” </a:t>
            </a:r>
            <a:endParaRPr lang="en-US" dirty="0"/>
          </a:p>
        </p:txBody>
      </p:sp>
      <p:pic>
        <p:nvPicPr>
          <p:cNvPr id="17410" name="Picture 2" descr="http://playrific.com/images/media/sheppardsoftware_forestanimals.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95800" y="1981200"/>
            <a:ext cx="4267200" cy="3200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826783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Ecosystems &amp; Biomes</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An </a:t>
            </a:r>
            <a:r>
              <a:rPr lang="en-US" u="sng" dirty="0" smtClean="0"/>
              <a:t>ecosystem</a:t>
            </a:r>
            <a:r>
              <a:rPr lang="en-US" dirty="0" smtClean="0"/>
              <a:t> is the interaction of living and nonliving things in a certain area.</a:t>
            </a:r>
          </a:p>
          <a:p>
            <a:r>
              <a:rPr lang="en-US" dirty="0" smtClean="0"/>
              <a:t>A </a:t>
            </a:r>
            <a:r>
              <a:rPr lang="en-US" u="sng" dirty="0" smtClean="0"/>
              <a:t>community</a:t>
            </a:r>
            <a:r>
              <a:rPr lang="en-US" dirty="0" smtClean="0"/>
              <a:t> is the living part of an ecosystem.</a:t>
            </a:r>
          </a:p>
          <a:p>
            <a:r>
              <a:rPr lang="en-US" dirty="0" smtClean="0"/>
              <a:t>A </a:t>
            </a:r>
            <a:r>
              <a:rPr lang="en-US" u="sng" dirty="0" smtClean="0"/>
              <a:t>population</a:t>
            </a:r>
            <a:r>
              <a:rPr lang="en-US" dirty="0" smtClean="0"/>
              <a:t> is a group of one type of organisms.</a:t>
            </a:r>
          </a:p>
          <a:p>
            <a:r>
              <a:rPr lang="en-US" dirty="0" smtClean="0"/>
              <a:t>A </a:t>
            </a:r>
            <a:r>
              <a:rPr lang="en-US" u="sng" dirty="0" smtClean="0"/>
              <a:t>habitat</a:t>
            </a:r>
            <a:r>
              <a:rPr lang="en-US" dirty="0" smtClean="0"/>
              <a:t> is where a certain population lives.</a:t>
            </a:r>
          </a:p>
          <a:p>
            <a:r>
              <a:rPr lang="en-US" dirty="0" smtClean="0"/>
              <a:t>Different ecosystems are known as </a:t>
            </a:r>
            <a:r>
              <a:rPr lang="en-US" u="sng" dirty="0" smtClean="0"/>
              <a:t>biomes</a:t>
            </a:r>
            <a:r>
              <a:rPr lang="en-US" dirty="0" smtClean="0"/>
              <a:t>.</a:t>
            </a:r>
          </a:p>
          <a:p>
            <a:endParaRPr lang="en-US" dirty="0"/>
          </a:p>
        </p:txBody>
      </p:sp>
      <p:pic>
        <p:nvPicPr>
          <p:cNvPr id="28673" name="Picture 1" descr="http://survival.phillipmartin.info./survival_savanna_scene2.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1219200"/>
            <a:ext cx="4191000" cy="291688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381000" y="4114800"/>
            <a:ext cx="3962400" cy="2585323"/>
          </a:xfrm>
          <a:prstGeom prst="rect">
            <a:avLst/>
          </a:prstGeom>
          <a:noFill/>
        </p:spPr>
        <p:txBody>
          <a:bodyPr wrap="square" rtlCol="0">
            <a:spAutoFit/>
          </a:bodyPr>
          <a:lstStyle/>
          <a:p>
            <a:r>
              <a:rPr lang="en-US" dirty="0" smtClean="0">
                <a:latin typeface="CK Journaling" pitchFamily="2" charset="0"/>
              </a:rPr>
              <a:t>Some of the major biomes include:</a:t>
            </a:r>
          </a:p>
          <a:p>
            <a:pPr>
              <a:buFont typeface="Arial" pitchFamily="34" charset="0"/>
              <a:buChar char="•"/>
            </a:pPr>
            <a:r>
              <a:rPr lang="en-US" dirty="0" smtClean="0">
                <a:latin typeface="CK Journaling" pitchFamily="2" charset="0"/>
              </a:rPr>
              <a:t>Tundra</a:t>
            </a:r>
          </a:p>
          <a:p>
            <a:pPr>
              <a:buFont typeface="Arial" pitchFamily="34" charset="0"/>
              <a:buChar char="•"/>
            </a:pPr>
            <a:r>
              <a:rPr lang="en-US" dirty="0" smtClean="0">
                <a:latin typeface="CK Journaling" pitchFamily="2" charset="0"/>
              </a:rPr>
              <a:t>Taiga</a:t>
            </a:r>
          </a:p>
          <a:p>
            <a:pPr>
              <a:buFont typeface="Arial" pitchFamily="34" charset="0"/>
              <a:buChar char="•"/>
            </a:pPr>
            <a:r>
              <a:rPr lang="en-US" dirty="0" smtClean="0">
                <a:latin typeface="CK Journaling" pitchFamily="2" charset="0"/>
              </a:rPr>
              <a:t>Temperate forest</a:t>
            </a:r>
          </a:p>
          <a:p>
            <a:pPr>
              <a:buFont typeface="Arial" pitchFamily="34" charset="0"/>
              <a:buChar char="•"/>
            </a:pPr>
            <a:r>
              <a:rPr lang="en-US" dirty="0" smtClean="0">
                <a:latin typeface="CK Journaling" pitchFamily="2" charset="0"/>
              </a:rPr>
              <a:t>Tropical rainforest</a:t>
            </a:r>
          </a:p>
          <a:p>
            <a:pPr>
              <a:buFont typeface="Arial" pitchFamily="34" charset="0"/>
              <a:buChar char="•"/>
            </a:pPr>
            <a:r>
              <a:rPr lang="en-US" dirty="0" smtClean="0">
                <a:latin typeface="CK Journaling" pitchFamily="2" charset="0"/>
              </a:rPr>
              <a:t>Desert</a:t>
            </a:r>
          </a:p>
          <a:p>
            <a:pPr>
              <a:buFont typeface="Arial" pitchFamily="34" charset="0"/>
              <a:buChar char="•"/>
            </a:pPr>
            <a:r>
              <a:rPr lang="en-US" dirty="0" smtClean="0">
                <a:latin typeface="CK Journaling" pitchFamily="2" charset="0"/>
              </a:rPr>
              <a:t>Grasslands</a:t>
            </a:r>
          </a:p>
          <a:p>
            <a:pPr>
              <a:buFont typeface="Arial" pitchFamily="34" charset="0"/>
              <a:buChar char="•"/>
            </a:pPr>
            <a:r>
              <a:rPr lang="en-US" dirty="0" smtClean="0">
                <a:latin typeface="CK Journaling" pitchFamily="2" charset="0"/>
              </a:rPr>
              <a:t>Freshwater</a:t>
            </a:r>
          </a:p>
          <a:p>
            <a:pPr>
              <a:buFont typeface="Arial" pitchFamily="34" charset="0"/>
              <a:buChar char="•"/>
            </a:pPr>
            <a:r>
              <a:rPr lang="en-US" dirty="0" smtClean="0">
                <a:latin typeface="CK Journaling" pitchFamily="2" charset="0"/>
              </a:rPr>
              <a:t>Salt water</a:t>
            </a:r>
            <a:endParaRPr lang="en-US" dirty="0">
              <a:latin typeface="CK Journaling" pitchFamily="2" charset="0"/>
            </a:endParaRPr>
          </a:p>
        </p:txBody>
      </p:sp>
    </p:spTree>
    <p:extLst>
      <p:ext uri="{BB962C8B-B14F-4D97-AF65-F5344CB8AC3E}">
        <p14:creationId xmlns="" xmlns:p14="http://schemas.microsoft.com/office/powerpoint/2010/main" val="41826708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Producers, Consumers, &amp; Decomposers</a:t>
            </a:r>
            <a:endParaRPr lang="en-US" dirty="0"/>
          </a:p>
        </p:txBody>
      </p:sp>
      <p:sp>
        <p:nvSpPr>
          <p:cNvPr id="4" name="Content Placeholder 3"/>
          <p:cNvSpPr>
            <a:spLocks noGrp="1"/>
          </p:cNvSpPr>
          <p:nvPr>
            <p:ph sz="half" idx="2"/>
          </p:nvPr>
        </p:nvSpPr>
        <p:spPr>
          <a:xfrm>
            <a:off x="4648200" y="1600200"/>
            <a:ext cx="4038600" cy="4800600"/>
          </a:xfrm>
        </p:spPr>
        <p:txBody>
          <a:bodyPr>
            <a:normAutofit fontScale="70000" lnSpcReduction="20000"/>
          </a:bodyPr>
          <a:lstStyle/>
          <a:p>
            <a:r>
              <a:rPr lang="en-US" dirty="0" smtClean="0"/>
              <a:t>The living things in an ecosystem have different roles.</a:t>
            </a:r>
          </a:p>
          <a:p>
            <a:r>
              <a:rPr lang="en-US" dirty="0" smtClean="0"/>
              <a:t>Producers (PLANTS) are organisms that make their own food using energy from the Sun.</a:t>
            </a:r>
          </a:p>
          <a:p>
            <a:r>
              <a:rPr lang="en-US" dirty="0" smtClean="0"/>
              <a:t>Consumers are organisms that must get their food from producers or from other consumers.</a:t>
            </a:r>
          </a:p>
          <a:p>
            <a:r>
              <a:rPr lang="en-US" dirty="0" smtClean="0"/>
              <a:t>Decomposers are organisms that break down living and dead matter. The decomposed matter becomes part of the soil and provides nutrients that enable new plants to grow. Some examples of decomposers are mushrooms, bacteria, and earthworms.</a:t>
            </a:r>
            <a:endParaRPr lang="en-US" dirty="0"/>
          </a:p>
        </p:txBody>
      </p:sp>
      <p:pic>
        <p:nvPicPr>
          <p:cNvPr id="16390" name="Picture 6" descr="C:\Users\Phil\AppData\Local\Microsoft\Windows\Temporary Internet Files\Content.IE5\UE3MP8H3\MC900203488[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200" y="1447800"/>
            <a:ext cx="1143000" cy="1312424"/>
          </a:xfrm>
          <a:prstGeom prst="rect">
            <a:avLst/>
          </a:prstGeom>
          <a:noFill/>
          <a:extLst>
            <a:ext uri="{909E8E84-426E-40DD-AFC4-6F175D3DCCD1}">
              <a14:hiddenFill xmlns="" xmlns:a14="http://schemas.microsoft.com/office/drawing/2010/main">
                <a:solidFill>
                  <a:srgbClr val="FFFFFF"/>
                </a:solidFill>
              </a14:hiddenFill>
            </a:ext>
          </a:extLst>
        </p:spPr>
      </p:pic>
      <p:pic>
        <p:nvPicPr>
          <p:cNvPr id="16391" name="Picture 7" descr="C:\Users\Phil\AppData\Local\Microsoft\Windows\Temporary Internet Files\Content.IE5\LEJ1ZY31\MC900027245[2].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95600" y="1447800"/>
            <a:ext cx="1112215" cy="1255925"/>
          </a:xfrm>
          <a:prstGeom prst="rect">
            <a:avLst/>
          </a:prstGeom>
          <a:noFill/>
          <a:extLst>
            <a:ext uri="{909E8E84-426E-40DD-AFC4-6F175D3DCCD1}">
              <a14:hiddenFill xmlns="" xmlns:a14="http://schemas.microsoft.com/office/drawing/2010/main">
                <a:solidFill>
                  <a:srgbClr val="FFFFFF"/>
                </a:solidFill>
              </a14:hiddenFill>
            </a:ext>
          </a:extLst>
        </p:spPr>
      </p:pic>
      <p:pic>
        <p:nvPicPr>
          <p:cNvPr id="16392" name="Picture 8" descr="C:\Users\Phil\AppData\Local\Microsoft\Windows\Temporary Internet Files\Content.IE5\OVGJMX49\MC900445164[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8200" y="2971800"/>
            <a:ext cx="1190663" cy="1187443"/>
          </a:xfrm>
          <a:prstGeom prst="rect">
            <a:avLst/>
          </a:prstGeom>
          <a:noFill/>
          <a:extLst>
            <a:ext uri="{909E8E84-426E-40DD-AFC4-6F175D3DCCD1}">
              <a14:hiddenFill xmlns="" xmlns:a14="http://schemas.microsoft.com/office/drawing/2010/main">
                <a:solidFill>
                  <a:srgbClr val="FFFFFF"/>
                </a:solidFill>
              </a14:hiddenFill>
            </a:ext>
          </a:extLst>
        </p:spPr>
      </p:pic>
      <p:pic>
        <p:nvPicPr>
          <p:cNvPr id="16393" name="Picture 9" descr="C:\Users\Phil\AppData\Local\Microsoft\Windows\Temporary Internet Files\Content.IE5\UE3MP8H3\MC900052830[1].wm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743200" y="3124200"/>
            <a:ext cx="1238707" cy="894835"/>
          </a:xfrm>
          <a:prstGeom prst="rect">
            <a:avLst/>
          </a:prstGeom>
          <a:noFill/>
          <a:extLst>
            <a:ext uri="{909E8E84-426E-40DD-AFC4-6F175D3DCCD1}">
              <a14:hiddenFill xmlns="" xmlns:a14="http://schemas.microsoft.com/office/drawing/2010/main">
                <a:solidFill>
                  <a:srgbClr val="FFFFFF"/>
                </a:solidFill>
              </a14:hiddenFill>
            </a:ext>
          </a:extLst>
        </p:spPr>
      </p:pic>
      <p:pic>
        <p:nvPicPr>
          <p:cNvPr id="16394" name="Picture 10" descr="C:\Users\Phil\AppData\Local\Microsoft\Windows\Temporary Internet Files\Content.IE5\OVGJMX49\MC900215612[1].wmf"/>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81000" y="4572000"/>
            <a:ext cx="1468646" cy="1558694"/>
          </a:xfrm>
          <a:prstGeom prst="rect">
            <a:avLst/>
          </a:prstGeom>
          <a:noFill/>
          <a:extLst>
            <a:ext uri="{909E8E84-426E-40DD-AFC4-6F175D3DCCD1}">
              <a14:hiddenFill xmlns="" xmlns:a14="http://schemas.microsoft.com/office/drawing/2010/main">
                <a:solidFill>
                  <a:srgbClr val="FFFFFF"/>
                </a:solidFill>
              </a14:hiddenFill>
            </a:ext>
          </a:extLst>
        </p:spPr>
      </p:pic>
      <p:pic>
        <p:nvPicPr>
          <p:cNvPr id="16395" name="Picture 11" descr="C:\Users\Phil\AppData\Local\Microsoft\Windows\Temporary Internet Files\Content.IE5\LEJ1ZY31\MC900057341[1].wmf"/>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514600" y="4495800"/>
            <a:ext cx="1799539" cy="1485900"/>
          </a:xfrm>
          <a:prstGeom prst="rect">
            <a:avLst/>
          </a:prstGeom>
          <a:noFill/>
          <a:extLst>
            <a:ext uri="{909E8E84-426E-40DD-AFC4-6F175D3DCCD1}">
              <a14:hiddenFill xmlns="" xmlns:a14="http://schemas.microsoft.com/office/drawing/2010/main">
                <a:solidFill>
                  <a:srgbClr val="FFFFFF"/>
                </a:solidFill>
              </a14:hiddenFill>
            </a:ext>
          </a:extLst>
        </p:spPr>
      </p:pic>
      <p:pic>
        <p:nvPicPr>
          <p:cNvPr id="16397" name="Picture 13" descr="http://www.acclaimimages.com/_gallery/_images_n300/0110-0903-1009-0232_cartoon_bacteria.jpg"/>
          <p:cNvPicPr>
            <a:picLocks noChangeAspect="1" noChangeArrowheads="1"/>
          </p:cNvPicPr>
          <p:nvPr/>
        </p:nvPicPr>
        <p:blipFill>
          <a:blip r:embed="rId9" cstate="print">
            <a:clrChange>
              <a:clrFrom>
                <a:srgbClr val="FEFFFD"/>
              </a:clrFrom>
              <a:clrTo>
                <a:srgbClr val="FEFFFD">
                  <a:alpha val="0"/>
                </a:srgbClr>
              </a:clrTo>
            </a:clrChange>
            <a:extLst>
              <a:ext uri="{28A0092B-C50C-407E-A947-70E740481C1C}">
                <a14:useLocalDpi xmlns="" xmlns:a14="http://schemas.microsoft.com/office/drawing/2010/main" val="0"/>
              </a:ext>
            </a:extLst>
          </a:blip>
          <a:srcRect/>
          <a:stretch>
            <a:fillRect/>
          </a:stretch>
        </p:blipFill>
        <p:spPr bwMode="auto">
          <a:xfrm>
            <a:off x="1981200" y="5562600"/>
            <a:ext cx="986181" cy="9861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15151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Boiling and Freezing Points</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Water can change from one form to another through the processes of boiling, freezing, and melting.</a:t>
            </a:r>
          </a:p>
          <a:p>
            <a:r>
              <a:rPr lang="en-US" dirty="0" smtClean="0"/>
              <a:t>The freezing point of water is 32</a:t>
            </a:r>
            <a:r>
              <a:rPr lang="en-US" dirty="0" smtClean="0">
                <a:latin typeface="Comic Sans MS"/>
              </a:rPr>
              <a:t>°</a:t>
            </a:r>
            <a:r>
              <a:rPr lang="en-US" dirty="0" smtClean="0"/>
              <a:t> Fahrenheit, or </a:t>
            </a:r>
            <a:r>
              <a:rPr lang="en-US" dirty="0" smtClean="0">
                <a:solidFill>
                  <a:prstClr val="black"/>
                </a:solidFill>
              </a:rPr>
              <a:t>0</a:t>
            </a:r>
            <a:r>
              <a:rPr lang="en-US" dirty="0" smtClean="0">
                <a:solidFill>
                  <a:prstClr val="black"/>
                </a:solidFill>
                <a:latin typeface="Comic Sans MS"/>
              </a:rPr>
              <a:t>° </a:t>
            </a:r>
            <a:r>
              <a:rPr lang="en-US" dirty="0" smtClean="0">
                <a:solidFill>
                  <a:prstClr val="black"/>
                </a:solidFill>
              </a:rPr>
              <a:t>Celsius.</a:t>
            </a:r>
          </a:p>
          <a:p>
            <a:pPr lvl="0"/>
            <a:r>
              <a:rPr lang="en-US" dirty="0">
                <a:solidFill>
                  <a:prstClr val="black"/>
                </a:solidFill>
              </a:rPr>
              <a:t>The </a:t>
            </a:r>
            <a:r>
              <a:rPr lang="en-US" dirty="0" smtClean="0">
                <a:solidFill>
                  <a:prstClr val="black"/>
                </a:solidFill>
              </a:rPr>
              <a:t>boiling </a:t>
            </a:r>
            <a:r>
              <a:rPr lang="en-US" dirty="0">
                <a:solidFill>
                  <a:prstClr val="black"/>
                </a:solidFill>
              </a:rPr>
              <a:t>point of water is </a:t>
            </a:r>
            <a:r>
              <a:rPr lang="en-US" dirty="0" smtClean="0">
                <a:solidFill>
                  <a:prstClr val="black"/>
                </a:solidFill>
              </a:rPr>
              <a:t>212</a:t>
            </a:r>
            <a:r>
              <a:rPr lang="en-US" dirty="0" smtClean="0">
                <a:solidFill>
                  <a:prstClr val="black"/>
                </a:solidFill>
                <a:latin typeface="Comic Sans MS"/>
              </a:rPr>
              <a:t>°</a:t>
            </a:r>
            <a:r>
              <a:rPr lang="en-US" dirty="0" smtClean="0">
                <a:solidFill>
                  <a:prstClr val="black"/>
                </a:solidFill>
              </a:rPr>
              <a:t> </a:t>
            </a:r>
            <a:r>
              <a:rPr lang="en-US" dirty="0">
                <a:solidFill>
                  <a:prstClr val="black"/>
                </a:solidFill>
              </a:rPr>
              <a:t>Fahrenheit, or </a:t>
            </a:r>
            <a:r>
              <a:rPr lang="en-US" dirty="0" smtClean="0">
                <a:solidFill>
                  <a:prstClr val="black"/>
                </a:solidFill>
              </a:rPr>
              <a:t>100</a:t>
            </a:r>
            <a:r>
              <a:rPr lang="en-US" dirty="0">
                <a:solidFill>
                  <a:prstClr val="black"/>
                </a:solidFill>
                <a:latin typeface="Comic Sans MS"/>
              </a:rPr>
              <a:t>° </a:t>
            </a:r>
            <a:r>
              <a:rPr lang="en-US" dirty="0">
                <a:solidFill>
                  <a:prstClr val="black"/>
                </a:solidFill>
              </a:rPr>
              <a:t>Celsius.</a:t>
            </a:r>
          </a:p>
          <a:p>
            <a:endParaRPr lang="en-US" dirty="0"/>
          </a:p>
        </p:txBody>
      </p:sp>
      <p:pic>
        <p:nvPicPr>
          <p:cNvPr id="39939" name="Picture 3" descr="C:\Users\Debbie\AppData\Local\Microsoft\Windows\Temporary Internet Files\Content.IE5\BG11HXRY\MC900053398[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 y="1219200"/>
            <a:ext cx="1981201" cy="2431814"/>
          </a:xfrm>
          <a:prstGeom prst="rect">
            <a:avLst/>
          </a:prstGeom>
          <a:noFill/>
          <a:extLst>
            <a:ext uri="{909E8E84-426E-40DD-AFC4-6F175D3DCCD1}">
              <a14:hiddenFill xmlns="" xmlns:a14="http://schemas.microsoft.com/office/drawing/2010/main">
                <a:solidFill>
                  <a:srgbClr val="FFFFFF"/>
                </a:solidFill>
              </a14:hiddenFill>
            </a:ext>
          </a:extLst>
        </p:spPr>
      </p:pic>
      <p:pic>
        <p:nvPicPr>
          <p:cNvPr id="60420" name="Picture 4" descr="http://t0.gstatic.com/images?q=tbn:ANd9GcS2UhTcK14J9q20RQQp4DUJYuZZWgRxHDta7g2NshptNU_ike4OVi5Jc9s2Q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14600" y="3505200"/>
            <a:ext cx="1905000" cy="1857376"/>
          </a:xfrm>
          <a:prstGeom prst="rect">
            <a:avLst/>
          </a:prstGeom>
          <a:noFill/>
        </p:spPr>
      </p:pic>
    </p:spTree>
    <p:extLst>
      <p:ext uri="{BB962C8B-B14F-4D97-AF65-F5344CB8AC3E}">
        <p14:creationId xmlns="" xmlns:p14="http://schemas.microsoft.com/office/powerpoint/2010/main" val="42553180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Herbivores, Carnivores, &amp; Omnivores</a:t>
            </a:r>
            <a:endParaRPr lang="en-US" dirty="0"/>
          </a:p>
        </p:txBody>
      </p:sp>
      <p:sp>
        <p:nvSpPr>
          <p:cNvPr id="4" name="Content Placeholder 3"/>
          <p:cNvSpPr>
            <a:spLocks noGrp="1"/>
          </p:cNvSpPr>
          <p:nvPr>
            <p:ph sz="half" idx="2"/>
          </p:nvPr>
        </p:nvSpPr>
        <p:spPr/>
        <p:txBody>
          <a:bodyPr>
            <a:normAutofit/>
          </a:bodyPr>
          <a:lstStyle/>
          <a:p>
            <a:r>
              <a:rPr lang="en-US" dirty="0" smtClean="0"/>
              <a:t>There are three types of consumers.</a:t>
            </a:r>
          </a:p>
          <a:p>
            <a:r>
              <a:rPr lang="en-US" u="sng" dirty="0" smtClean="0"/>
              <a:t>Herbivores</a:t>
            </a:r>
            <a:r>
              <a:rPr lang="en-US" dirty="0" smtClean="0"/>
              <a:t> eat ONLY plants.</a:t>
            </a:r>
          </a:p>
          <a:p>
            <a:r>
              <a:rPr lang="en-US" u="sng" dirty="0" smtClean="0"/>
              <a:t>Carnivores</a:t>
            </a:r>
            <a:r>
              <a:rPr lang="en-US" dirty="0" smtClean="0"/>
              <a:t> eat ONLY animals.</a:t>
            </a:r>
          </a:p>
          <a:p>
            <a:r>
              <a:rPr lang="en-US" u="sng" dirty="0" smtClean="0"/>
              <a:t>Omnivores </a:t>
            </a:r>
            <a:r>
              <a:rPr lang="en-US" dirty="0" smtClean="0"/>
              <a:t>eat both plants AND animals.</a:t>
            </a:r>
            <a:endParaRPr lang="en-US" dirty="0"/>
          </a:p>
        </p:txBody>
      </p:sp>
      <p:sp>
        <p:nvSpPr>
          <p:cNvPr id="11" name="TextBox 10"/>
          <p:cNvSpPr txBox="1"/>
          <p:nvPr/>
        </p:nvSpPr>
        <p:spPr>
          <a:xfrm>
            <a:off x="0" y="3429000"/>
            <a:ext cx="2819400" cy="400110"/>
          </a:xfrm>
          <a:prstGeom prst="rect">
            <a:avLst/>
          </a:prstGeom>
          <a:noFill/>
        </p:spPr>
        <p:txBody>
          <a:bodyPr wrap="square" rtlCol="0">
            <a:spAutoFit/>
          </a:bodyPr>
          <a:lstStyle/>
          <a:p>
            <a:pPr algn="ctr"/>
            <a:r>
              <a:rPr lang="en-US" sz="2000" dirty="0" smtClean="0">
                <a:latin typeface="CK Journaling" pitchFamily="2" charset="0"/>
              </a:rPr>
              <a:t>A cow is an herbivore.</a:t>
            </a:r>
            <a:endParaRPr lang="en-US" sz="2000" dirty="0">
              <a:latin typeface="CK Journaling" pitchFamily="2" charset="0"/>
            </a:endParaRPr>
          </a:p>
        </p:txBody>
      </p:sp>
      <p:pic>
        <p:nvPicPr>
          <p:cNvPr id="1026" name="Picture 2" descr="C:\Documents and Settings\e198902292\Local Settings\Temporary Internet Files\Content.IE5\HHK0IE1T\MC900287374[1].wmf"/>
          <p:cNvPicPr>
            <a:picLocks noChangeAspect="1" noChangeArrowheads="1"/>
          </p:cNvPicPr>
          <p:nvPr/>
        </p:nvPicPr>
        <p:blipFill>
          <a:blip r:embed="rId3"/>
          <a:srcRect/>
          <a:stretch>
            <a:fillRect/>
          </a:stretch>
        </p:blipFill>
        <p:spPr bwMode="auto">
          <a:xfrm>
            <a:off x="609600" y="1905000"/>
            <a:ext cx="1637923" cy="1319177"/>
          </a:xfrm>
          <a:prstGeom prst="rect">
            <a:avLst/>
          </a:prstGeom>
          <a:noFill/>
        </p:spPr>
      </p:pic>
      <p:pic>
        <p:nvPicPr>
          <p:cNvPr id="1027" name="Picture 3" descr="C:\Documents and Settings\e198902292\Local Settings\Temporary Internet Files\Content.IE5\TVUAS09H\MC900332332[1].wmf"/>
          <p:cNvPicPr>
            <a:picLocks noChangeAspect="1" noChangeArrowheads="1"/>
          </p:cNvPicPr>
          <p:nvPr/>
        </p:nvPicPr>
        <p:blipFill>
          <a:blip r:embed="rId4"/>
          <a:srcRect/>
          <a:stretch>
            <a:fillRect/>
          </a:stretch>
        </p:blipFill>
        <p:spPr bwMode="auto">
          <a:xfrm>
            <a:off x="914400" y="4191000"/>
            <a:ext cx="1243279" cy="1284231"/>
          </a:xfrm>
          <a:prstGeom prst="rect">
            <a:avLst/>
          </a:prstGeom>
          <a:noFill/>
        </p:spPr>
      </p:pic>
      <p:sp>
        <p:nvSpPr>
          <p:cNvPr id="14" name="TextBox 13"/>
          <p:cNvSpPr txBox="1"/>
          <p:nvPr/>
        </p:nvSpPr>
        <p:spPr>
          <a:xfrm>
            <a:off x="2438400" y="5257800"/>
            <a:ext cx="2819400" cy="707886"/>
          </a:xfrm>
          <a:prstGeom prst="rect">
            <a:avLst/>
          </a:prstGeom>
          <a:noFill/>
        </p:spPr>
        <p:txBody>
          <a:bodyPr wrap="square" rtlCol="0">
            <a:spAutoFit/>
          </a:bodyPr>
          <a:lstStyle/>
          <a:p>
            <a:pPr algn="ctr"/>
            <a:r>
              <a:rPr lang="en-US" sz="2000" dirty="0" smtClean="0">
                <a:latin typeface="CK Journaling" pitchFamily="2" charset="0"/>
              </a:rPr>
              <a:t>Many humans are omnivores.</a:t>
            </a:r>
            <a:endParaRPr lang="en-US" sz="2000" dirty="0">
              <a:latin typeface="CK Journaling" pitchFamily="2" charset="0"/>
            </a:endParaRPr>
          </a:p>
        </p:txBody>
      </p:sp>
      <p:sp>
        <p:nvSpPr>
          <p:cNvPr id="15" name="TextBox 14"/>
          <p:cNvSpPr txBox="1"/>
          <p:nvPr/>
        </p:nvSpPr>
        <p:spPr>
          <a:xfrm>
            <a:off x="228600" y="5638800"/>
            <a:ext cx="2438400" cy="400110"/>
          </a:xfrm>
          <a:prstGeom prst="rect">
            <a:avLst/>
          </a:prstGeom>
          <a:noFill/>
        </p:spPr>
        <p:txBody>
          <a:bodyPr wrap="square" rtlCol="0">
            <a:spAutoFit/>
          </a:bodyPr>
          <a:lstStyle/>
          <a:p>
            <a:pPr algn="ctr"/>
            <a:r>
              <a:rPr lang="en-US" sz="2000" dirty="0" smtClean="0">
                <a:latin typeface="CK Journaling" pitchFamily="2" charset="0"/>
              </a:rPr>
              <a:t>A lion is a carnivore.</a:t>
            </a:r>
            <a:endParaRPr lang="en-US" sz="2000" dirty="0">
              <a:latin typeface="CK Journaling" pitchFamily="2" charset="0"/>
            </a:endParaRPr>
          </a:p>
        </p:txBody>
      </p:sp>
      <p:pic>
        <p:nvPicPr>
          <p:cNvPr id="1028" name="Picture 4" descr="C:\Documents and Settings\e198902292\Local Settings\Temporary Internet Files\Content.IE5\VWRPOAEZ\MC900290883[1].wmf"/>
          <p:cNvPicPr>
            <a:picLocks noChangeAspect="1" noChangeArrowheads="1"/>
          </p:cNvPicPr>
          <p:nvPr/>
        </p:nvPicPr>
        <p:blipFill>
          <a:blip r:embed="rId5"/>
          <a:srcRect/>
          <a:stretch>
            <a:fillRect/>
          </a:stretch>
        </p:blipFill>
        <p:spPr bwMode="auto">
          <a:xfrm>
            <a:off x="2971800" y="2362200"/>
            <a:ext cx="1655275" cy="2817137"/>
          </a:xfrm>
          <a:prstGeom prst="rect">
            <a:avLst/>
          </a:prstGeom>
          <a:noFill/>
        </p:spPr>
      </p:pic>
    </p:spTree>
    <p:extLst>
      <p:ext uri="{BB962C8B-B14F-4D97-AF65-F5344CB8AC3E}">
        <p14:creationId xmlns="" xmlns:p14="http://schemas.microsoft.com/office/powerpoint/2010/main" val="35151510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Chains and Food Webs</a:t>
            </a:r>
            <a:endParaRPr lang="en-US" dirty="0"/>
          </a:p>
        </p:txBody>
      </p:sp>
      <p:sp>
        <p:nvSpPr>
          <p:cNvPr id="3" name="Content Placeholder 2"/>
          <p:cNvSpPr>
            <a:spLocks noGrp="1"/>
          </p:cNvSpPr>
          <p:nvPr>
            <p:ph sz="half" idx="1"/>
          </p:nvPr>
        </p:nvSpPr>
        <p:spPr/>
        <p:txBody>
          <a:bodyPr/>
          <a:lstStyle/>
          <a:p>
            <a:r>
              <a:rPr lang="en-US" dirty="0" smtClean="0"/>
              <a:t>Food chains show how energy is passed from the Sun to producers, consumers, and decomposers.</a:t>
            </a:r>
          </a:p>
          <a:p>
            <a:r>
              <a:rPr lang="en-US" dirty="0" smtClean="0"/>
              <a:t>Food chains often overlap if they include the same organisms. When this happens, it forms a food web.</a:t>
            </a:r>
            <a:endParaRPr lang="en-US" dirty="0"/>
          </a:p>
        </p:txBody>
      </p:sp>
      <p:pic>
        <p:nvPicPr>
          <p:cNvPr id="15362" name="Picture 2" descr="http://www.tarnee.com/images/simple_food_web.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73700" y="3886200"/>
            <a:ext cx="2971800" cy="2592896"/>
          </a:xfrm>
          <a:prstGeom prst="rect">
            <a:avLst/>
          </a:prstGeom>
          <a:noFill/>
          <a:extLst>
            <a:ext uri="{909E8E84-426E-40DD-AFC4-6F175D3DCCD1}">
              <a14:hiddenFill xmlns="" xmlns:a14="http://schemas.microsoft.com/office/drawing/2010/main">
                <a:solidFill>
                  <a:srgbClr val="FFFFFF"/>
                </a:solidFill>
              </a14:hiddenFill>
            </a:ext>
          </a:extLst>
        </p:spPr>
      </p:pic>
      <p:pic>
        <p:nvPicPr>
          <p:cNvPr id="15366" name="Picture 6" descr="http://2.bp.blogspot.com/-9dA7hHSFK0U/Tr69zRA9kEI/AAAAAAAAAD0/22gx1nbgmbg/s1600/fullchain.gif"/>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283200" y="2057398"/>
            <a:ext cx="3352800" cy="13131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982032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Comes the Sun!</a:t>
            </a:r>
            <a:endParaRPr lang="en-US" dirty="0"/>
          </a:p>
        </p:txBody>
      </p:sp>
      <p:sp>
        <p:nvSpPr>
          <p:cNvPr id="3" name="Content Placeholder 2"/>
          <p:cNvSpPr>
            <a:spLocks noGrp="1"/>
          </p:cNvSpPr>
          <p:nvPr>
            <p:ph sz="half" idx="1"/>
          </p:nvPr>
        </p:nvSpPr>
        <p:spPr/>
        <p:txBody>
          <a:bodyPr/>
          <a:lstStyle/>
          <a:p>
            <a:r>
              <a:rPr lang="en-US" sz="3200" dirty="0" smtClean="0"/>
              <a:t>The sun is the source of energy for ALL food chains, because all producers make their own food using energy from the sun. </a:t>
            </a:r>
          </a:p>
          <a:p>
            <a:pPr>
              <a:buNone/>
            </a:pPr>
            <a:endParaRPr lang="en-US" dirty="0"/>
          </a:p>
        </p:txBody>
      </p:sp>
      <p:pic>
        <p:nvPicPr>
          <p:cNvPr id="54274" name="Picture 2" descr="C:\Users\Debbie\AppData\Local\Microsoft\Windows\Temporary Internet Files\Content.IE5\YL152P0X\MC900232180[1].wmf"/>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10200" y="1905000"/>
            <a:ext cx="3078969" cy="29253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231904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Connected!</a:t>
            </a:r>
            <a:endParaRPr lang="en-US" dirty="0"/>
          </a:p>
        </p:txBody>
      </p:sp>
      <p:sp>
        <p:nvSpPr>
          <p:cNvPr id="4" name="Content Placeholder 3"/>
          <p:cNvSpPr>
            <a:spLocks noGrp="1"/>
          </p:cNvSpPr>
          <p:nvPr>
            <p:ph sz="half" idx="2"/>
          </p:nvPr>
        </p:nvSpPr>
        <p:spPr/>
        <p:txBody>
          <a:bodyPr>
            <a:normAutofit fontScale="92500"/>
          </a:bodyPr>
          <a:lstStyle/>
          <a:p>
            <a:r>
              <a:rPr lang="en-US" dirty="0" smtClean="0"/>
              <a:t>Everything in our world is connected! A change to one part food web causes changes throughout the rest of the web.</a:t>
            </a:r>
          </a:p>
          <a:p>
            <a:r>
              <a:rPr lang="en-US" dirty="0" smtClean="0"/>
              <a:t>For example, if plants become scarce, it affects not only the plant-eaters, but also the animals that eat plant-eaters.</a:t>
            </a:r>
            <a:endParaRPr lang="en-US" dirty="0"/>
          </a:p>
        </p:txBody>
      </p:sp>
      <p:pic>
        <p:nvPicPr>
          <p:cNvPr id="18434" name="Picture 2" descr="http://misslorisbiohome.com/we/organization%20of%20life/Images/Good%20picts/circle-of-life.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04800" y="1828800"/>
            <a:ext cx="4238090" cy="4191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141578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Scarcity and Overpopulation</a:t>
            </a:r>
            <a:endParaRPr lang="en-US" dirty="0"/>
          </a:p>
        </p:txBody>
      </p:sp>
      <p:sp>
        <p:nvSpPr>
          <p:cNvPr id="4" name="Content Placeholder 3"/>
          <p:cNvSpPr>
            <a:spLocks noGrp="1"/>
          </p:cNvSpPr>
          <p:nvPr>
            <p:ph sz="half" idx="2"/>
          </p:nvPr>
        </p:nvSpPr>
        <p:spPr/>
        <p:txBody>
          <a:bodyPr>
            <a:normAutofit fontScale="92500"/>
          </a:bodyPr>
          <a:lstStyle/>
          <a:p>
            <a:r>
              <a:rPr lang="en-US" dirty="0" smtClean="0"/>
              <a:t>Scarcity is when there is not enough of a particular resour</a:t>
            </a:r>
            <a:r>
              <a:rPr lang="en-US" dirty="0" smtClean="0"/>
              <a:t>ce or organism.</a:t>
            </a:r>
          </a:p>
          <a:p>
            <a:r>
              <a:rPr lang="en-US" dirty="0" smtClean="0"/>
              <a:t>Overpopulation is when there are too many of a certain type of organism.</a:t>
            </a:r>
          </a:p>
          <a:p>
            <a:r>
              <a:rPr lang="en-US" dirty="0" smtClean="0"/>
              <a:t>Both scarcity and overpopulation can cause upset the balance of an ecosystem.</a:t>
            </a:r>
            <a:endParaRPr lang="en-US" dirty="0"/>
          </a:p>
        </p:txBody>
      </p:sp>
      <p:pic>
        <p:nvPicPr>
          <p:cNvPr id="10242" name="Picture 2" descr="http://www.hyenalabs.com/wp-content/uploads/2011/10/Hyenas.jpg"/>
          <p:cNvPicPr>
            <a:picLocks noChangeAspect="1" noChangeArrowheads="1"/>
          </p:cNvPicPr>
          <p:nvPr/>
        </p:nvPicPr>
        <p:blipFill>
          <a:blip r:embed="rId3"/>
          <a:srcRect/>
          <a:stretch>
            <a:fillRect/>
          </a:stretch>
        </p:blipFill>
        <p:spPr bwMode="auto">
          <a:xfrm>
            <a:off x="228600" y="2514600"/>
            <a:ext cx="4352823" cy="2428876"/>
          </a:xfrm>
          <a:prstGeom prst="rect">
            <a:avLst/>
          </a:prstGeom>
          <a:noFill/>
        </p:spPr>
      </p:pic>
    </p:spTree>
    <p:extLst>
      <p:ext uri="{BB962C8B-B14F-4D97-AF65-F5344CB8AC3E}">
        <p14:creationId xmlns="" xmlns:p14="http://schemas.microsoft.com/office/powerpoint/2010/main" val="34304680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Amazing Animal Adaptations!</a:t>
            </a:r>
            <a:endParaRPr lang="en-US" dirty="0"/>
          </a:p>
        </p:txBody>
      </p:sp>
      <p:sp>
        <p:nvSpPr>
          <p:cNvPr id="4" name="Content Placeholder 3"/>
          <p:cNvSpPr>
            <a:spLocks noGrp="1"/>
          </p:cNvSpPr>
          <p:nvPr>
            <p:ph sz="half" idx="2"/>
          </p:nvPr>
        </p:nvSpPr>
        <p:spPr>
          <a:xfrm>
            <a:off x="4648200" y="1990725"/>
            <a:ext cx="4038600" cy="4525963"/>
          </a:xfrm>
        </p:spPr>
        <p:txBody>
          <a:bodyPr/>
          <a:lstStyle/>
          <a:p>
            <a:pPr marL="0" indent="0">
              <a:buNone/>
            </a:pPr>
            <a:r>
              <a:rPr lang="en-US" dirty="0" smtClean="0"/>
              <a:t>After learning about how everything is connected in the circle of life, we learned about some of the amazing adaptations that enable animals to survive!</a:t>
            </a:r>
            <a:endParaRPr lang="en-US" dirty="0"/>
          </a:p>
        </p:txBody>
      </p:sp>
      <p:pic>
        <p:nvPicPr>
          <p:cNvPr id="20482" name="Picture 2" descr="http://www.pkwy.k12.mo.us/homepage/belfourth/Image/allanimals.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3850" y="1828800"/>
            <a:ext cx="4210984" cy="28098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097721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adaptation?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An adaptation is a certain body feature or behavior that allows an animal to survive in its environment.</a:t>
            </a:r>
          </a:p>
          <a:p>
            <a:r>
              <a:rPr lang="en-US" dirty="0" smtClean="0"/>
              <a:t>Some adaptations include: camouflage, hibernation, protective covering, migration, chemical defense, and many more!</a:t>
            </a:r>
            <a:endParaRPr lang="en-US" dirty="0"/>
          </a:p>
        </p:txBody>
      </p:sp>
      <p:pic>
        <p:nvPicPr>
          <p:cNvPr id="8195" name="Picture 3" descr="C:\Documents and Settings\e198902292\Local Settings\Temporary Internet Files\Content.IE5\6JB2CGH6\MC900135035[1].wmf"/>
          <p:cNvPicPr>
            <a:picLocks noChangeAspect="1" noChangeArrowheads="1"/>
          </p:cNvPicPr>
          <p:nvPr/>
        </p:nvPicPr>
        <p:blipFill>
          <a:blip r:embed="rId3"/>
          <a:srcRect/>
          <a:stretch>
            <a:fillRect/>
          </a:stretch>
        </p:blipFill>
        <p:spPr bwMode="auto">
          <a:xfrm>
            <a:off x="4876800" y="1600200"/>
            <a:ext cx="3604788" cy="1723219"/>
          </a:xfrm>
          <a:prstGeom prst="rect">
            <a:avLst/>
          </a:prstGeom>
          <a:noFill/>
        </p:spPr>
      </p:pic>
      <p:pic>
        <p:nvPicPr>
          <p:cNvPr id="8197" name="Picture 5" descr="C:\Documents and Settings\e198902292\Local Settings\Temporary Internet Files\Content.IE5\VWRPOAEZ\MC900052960[1].wmf"/>
          <p:cNvPicPr>
            <a:picLocks noChangeAspect="1" noChangeArrowheads="1"/>
          </p:cNvPicPr>
          <p:nvPr/>
        </p:nvPicPr>
        <p:blipFill>
          <a:blip r:embed="rId4"/>
          <a:srcRect/>
          <a:stretch>
            <a:fillRect/>
          </a:stretch>
        </p:blipFill>
        <p:spPr bwMode="auto">
          <a:xfrm flipH="1">
            <a:off x="5410200" y="3505200"/>
            <a:ext cx="2442635" cy="2362200"/>
          </a:xfrm>
          <a:prstGeom prst="rect">
            <a:avLst/>
          </a:prstGeom>
          <a:noFill/>
        </p:spPr>
      </p:pic>
    </p:spTree>
    <p:extLst>
      <p:ext uri="{BB962C8B-B14F-4D97-AF65-F5344CB8AC3E}">
        <p14:creationId xmlns="" xmlns:p14="http://schemas.microsoft.com/office/powerpoint/2010/main" val="31700439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Camouflage and Mimicry</a:t>
            </a:r>
            <a:endParaRPr lang="en-US" dirty="0"/>
          </a:p>
        </p:txBody>
      </p:sp>
      <p:sp>
        <p:nvSpPr>
          <p:cNvPr id="3" name="Content Placeholder 2"/>
          <p:cNvSpPr>
            <a:spLocks noGrp="1"/>
          </p:cNvSpPr>
          <p:nvPr>
            <p:ph sz="half" idx="1"/>
          </p:nvPr>
        </p:nvSpPr>
        <p:spPr>
          <a:xfrm>
            <a:off x="4267200" y="1600200"/>
            <a:ext cx="4038600" cy="4525963"/>
          </a:xfrm>
        </p:spPr>
        <p:txBody>
          <a:bodyPr/>
          <a:lstStyle/>
          <a:p>
            <a:r>
              <a:rPr lang="en-US" dirty="0" smtClean="0"/>
              <a:t>Camouflage is when and animal blends in with its environment as a way of hiding from predators</a:t>
            </a:r>
          </a:p>
          <a:p>
            <a:r>
              <a:rPr lang="en-US" dirty="0" smtClean="0"/>
              <a:t>Mimicry is when an animal has characteristics similar to another animal or plant</a:t>
            </a:r>
            <a:endParaRPr lang="en-US" dirty="0"/>
          </a:p>
        </p:txBody>
      </p:sp>
      <p:pic>
        <p:nvPicPr>
          <p:cNvPr id="26625" name="Picture 1" descr="http://animals.phillipmartin.info/science_camouflage.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flipH="1">
            <a:off x="457200" y="1219200"/>
            <a:ext cx="3657600" cy="1631244"/>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descr="http://images.nationalgeographic.com/wpf/media-live/photos/000/246/cache/gecko-camouflaged-on-tree-bark-4_24666_600x450.jpg"/>
          <p:cNvPicPr>
            <a:picLocks noChangeAspect="1" noChangeArrowheads="1"/>
          </p:cNvPicPr>
          <p:nvPr/>
        </p:nvPicPr>
        <p:blipFill>
          <a:blip r:embed="rId4"/>
          <a:srcRect/>
          <a:stretch>
            <a:fillRect/>
          </a:stretch>
        </p:blipFill>
        <p:spPr bwMode="auto">
          <a:xfrm>
            <a:off x="533400" y="3352800"/>
            <a:ext cx="3867150" cy="2468394"/>
          </a:xfrm>
          <a:prstGeom prst="rect">
            <a:avLst/>
          </a:prstGeom>
          <a:noFill/>
        </p:spPr>
      </p:pic>
    </p:spTree>
    <p:extLst>
      <p:ext uri="{BB962C8B-B14F-4D97-AF65-F5344CB8AC3E}">
        <p14:creationId xmlns="" xmlns:p14="http://schemas.microsoft.com/office/powerpoint/2010/main" val="8257651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Hibernation &amp; Migration</a:t>
            </a:r>
            <a:endParaRPr lang="en-US" dirty="0"/>
          </a:p>
        </p:txBody>
      </p:sp>
      <p:sp>
        <p:nvSpPr>
          <p:cNvPr id="3" name="Content Placeholder 2"/>
          <p:cNvSpPr>
            <a:spLocks noGrp="1"/>
          </p:cNvSpPr>
          <p:nvPr>
            <p:ph sz="half" idx="1"/>
          </p:nvPr>
        </p:nvSpPr>
        <p:spPr/>
        <p:txBody>
          <a:bodyPr/>
          <a:lstStyle/>
          <a:p>
            <a:r>
              <a:rPr lang="en-US" dirty="0" smtClean="0"/>
              <a:t>Hibernation is a very deep sleep to help an animal survive during cold winter months.</a:t>
            </a:r>
          </a:p>
          <a:p>
            <a:r>
              <a:rPr lang="en-US" dirty="0" smtClean="0"/>
              <a:t>Migration is when animals move from place to place to find resources or to find a better climate during the winter.</a:t>
            </a:r>
            <a:endParaRPr lang="en-US" dirty="0"/>
          </a:p>
        </p:txBody>
      </p:sp>
      <p:pic>
        <p:nvPicPr>
          <p:cNvPr id="19458" name="Picture 2" descr="http://sciencegames.4you4free.com/animal_adaptations.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53000" y="1676400"/>
            <a:ext cx="2256195" cy="1984687"/>
          </a:xfrm>
          <a:prstGeom prst="rect">
            <a:avLst/>
          </a:prstGeom>
          <a:noFill/>
          <a:extLst>
            <a:ext uri="{909E8E84-426E-40DD-AFC4-6F175D3DCCD1}">
              <a14:hiddenFill xmlns="" xmlns:a14="http://schemas.microsoft.com/office/drawing/2010/main">
                <a:solidFill>
                  <a:srgbClr val="FFFFFF"/>
                </a:solidFill>
              </a14:hiddenFill>
            </a:ext>
          </a:extLst>
        </p:spPr>
      </p:pic>
      <p:pic>
        <p:nvPicPr>
          <p:cNvPr id="6146" name="Picture 2" descr="http://openclipart.org/image/250px/svg_to_png/135385/penguinmigrating.png"/>
          <p:cNvPicPr>
            <a:picLocks noChangeAspect="1" noChangeArrowheads="1"/>
          </p:cNvPicPr>
          <p:nvPr/>
        </p:nvPicPr>
        <p:blipFill>
          <a:blip r:embed="rId4"/>
          <a:srcRect/>
          <a:stretch>
            <a:fillRect/>
          </a:stretch>
        </p:blipFill>
        <p:spPr bwMode="auto">
          <a:xfrm>
            <a:off x="5904543" y="4038600"/>
            <a:ext cx="2572707" cy="2047876"/>
          </a:xfrm>
          <a:prstGeom prst="rect">
            <a:avLst/>
          </a:prstGeom>
          <a:noFill/>
        </p:spPr>
      </p:pic>
    </p:spTree>
    <p:extLst>
      <p:ext uri="{BB962C8B-B14F-4D97-AF65-F5344CB8AC3E}">
        <p14:creationId xmlns="" xmlns:p14="http://schemas.microsoft.com/office/powerpoint/2010/main" val="7071358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Protection &amp; Fright</a:t>
            </a:r>
            <a:endParaRPr lang="en-US" dirty="0"/>
          </a:p>
        </p:txBody>
      </p:sp>
      <p:sp>
        <p:nvSpPr>
          <p:cNvPr id="4" name="Content Placeholder 3"/>
          <p:cNvSpPr>
            <a:spLocks noGrp="1"/>
          </p:cNvSpPr>
          <p:nvPr>
            <p:ph sz="half" idx="2"/>
          </p:nvPr>
        </p:nvSpPr>
        <p:spPr/>
        <p:txBody>
          <a:bodyPr/>
          <a:lstStyle/>
          <a:p>
            <a:r>
              <a:rPr lang="en-US" dirty="0" smtClean="0"/>
              <a:t>Many animals have protective coverings or coloring to warn predators to stay away.</a:t>
            </a:r>
          </a:p>
          <a:p>
            <a:r>
              <a:rPr lang="en-US" dirty="0" smtClean="0"/>
              <a:t>Some animals frighten predators away by appearing larger than they are or by making startling sounds.</a:t>
            </a:r>
            <a:endParaRPr lang="en-US" dirty="0"/>
          </a:p>
        </p:txBody>
      </p:sp>
      <p:pic>
        <p:nvPicPr>
          <p:cNvPr id="56322" name="Picture 2" descr="C:\Users\Debbie\AppData\Local\Microsoft\Windows\Temporary Internet Files\Content.IE5\BG11HXRY\MC900133521[1].wmf"/>
          <p:cNvPicPr>
            <a:picLocks noGrp="1" noChangeAspect="1" noChangeArrowheads="1"/>
          </p:cNvPicPr>
          <p:nvPr>
            <p:ph sz="half"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1143000"/>
            <a:ext cx="2438400" cy="2327349"/>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http://t2.gstatic.com/images?q=tbn:ANd9GcRBHhTeXnlBT_50ZGdZ_Q_2vYy92ipF63B8sL2VFuCDMkLZ4Px_yZhXt1aw"/>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62200" y="3886200"/>
            <a:ext cx="2362200" cy="1933576"/>
          </a:xfrm>
          <a:prstGeom prst="rect">
            <a:avLst/>
          </a:prstGeom>
          <a:noFill/>
        </p:spPr>
      </p:pic>
    </p:spTree>
    <p:extLst>
      <p:ext uri="{BB962C8B-B14F-4D97-AF65-F5344CB8AC3E}">
        <p14:creationId xmlns="" xmlns:p14="http://schemas.microsoft.com/office/powerpoint/2010/main" val="1549292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Water Cycle</a:t>
            </a:r>
            <a:endParaRPr lang="en-US" dirty="0"/>
          </a:p>
        </p:txBody>
      </p:sp>
      <p:sp>
        <p:nvSpPr>
          <p:cNvPr id="3" name="Content Placeholder 2"/>
          <p:cNvSpPr>
            <a:spLocks noGrp="1"/>
          </p:cNvSpPr>
          <p:nvPr>
            <p:ph sz="half" idx="1"/>
          </p:nvPr>
        </p:nvSpPr>
        <p:spPr>
          <a:xfrm>
            <a:off x="304800" y="1371600"/>
            <a:ext cx="8534400" cy="2667000"/>
          </a:xfrm>
        </p:spPr>
        <p:txBody>
          <a:bodyPr>
            <a:noAutofit/>
          </a:bodyPr>
          <a:lstStyle/>
          <a:p>
            <a:r>
              <a:rPr lang="en-US" sz="1800" dirty="0" smtClean="0"/>
              <a:t>The water cycle is the continuous movement of water between Earth’s surface and the air, changing from liquid to gas to solid. </a:t>
            </a:r>
          </a:p>
          <a:p>
            <a:r>
              <a:rPr lang="en-US" sz="1800" dirty="0" smtClean="0"/>
              <a:t>Evaporation is when water is heated and changes from a liquid to a gas (water vapor).</a:t>
            </a:r>
          </a:p>
          <a:p>
            <a:r>
              <a:rPr lang="en-US" sz="1800" dirty="0" smtClean="0"/>
              <a:t>Condensation is when water vapor cools and condenses back into liquid form. Clouds are made of condensation. Condensation also forms on surfaces such as glass.</a:t>
            </a:r>
          </a:p>
          <a:p>
            <a:r>
              <a:rPr lang="en-US" sz="1800" dirty="0" smtClean="0"/>
              <a:t>Precipitation is when water returns to the earth as rain, snow, sleet, or hail.</a:t>
            </a:r>
            <a:endParaRPr lang="en-US" sz="1800" dirty="0"/>
          </a:p>
        </p:txBody>
      </p:sp>
      <p:pic>
        <p:nvPicPr>
          <p:cNvPr id="29697" name="Picture 1" descr="http://survival.phillipmartin.info/water_cycle.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62200" y="3740758"/>
            <a:ext cx="4876800" cy="28824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126631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Extinction</a:t>
            </a:r>
            <a:endParaRPr lang="en-US" dirty="0"/>
          </a:p>
        </p:txBody>
      </p:sp>
      <p:sp>
        <p:nvSpPr>
          <p:cNvPr id="4" name="Content Placeholder 3"/>
          <p:cNvSpPr>
            <a:spLocks noGrp="1"/>
          </p:cNvSpPr>
          <p:nvPr>
            <p:ph sz="half" idx="2"/>
          </p:nvPr>
        </p:nvSpPr>
        <p:spPr>
          <a:xfrm>
            <a:off x="457200" y="1469161"/>
            <a:ext cx="4038600" cy="4525963"/>
          </a:xfrm>
        </p:spPr>
        <p:txBody>
          <a:bodyPr>
            <a:normAutofit fontScale="85000" lnSpcReduction="10000"/>
          </a:bodyPr>
          <a:lstStyle/>
          <a:p>
            <a:r>
              <a:rPr lang="en-US" dirty="0" smtClean="0"/>
              <a:t>In spite of their amazing ability to adapt and survive, many animals become extinct due to being overhunted by humans.</a:t>
            </a:r>
          </a:p>
          <a:p>
            <a:r>
              <a:rPr lang="en-US" dirty="0" smtClean="0"/>
              <a:t>Other animals become extinct when their habitats are destroyed, often by humans.</a:t>
            </a:r>
          </a:p>
          <a:p>
            <a:r>
              <a:rPr lang="en-US" dirty="0" smtClean="0"/>
              <a:t>Many countries have made laws to protect endangered animals so that they won’t become extinct.</a:t>
            </a:r>
            <a:endParaRPr lang="en-US" dirty="0"/>
          </a:p>
        </p:txBody>
      </p:sp>
      <p:pic>
        <p:nvPicPr>
          <p:cNvPr id="27649" name="Picture 1" descr="http://animals.phillipmartin.info/animals_woolly_mammoth.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05400" y="1524000"/>
            <a:ext cx="3046534" cy="40178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989940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Safety Tips!</a:t>
            </a:r>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smtClean="0"/>
              <a:t>Wow! Science </a:t>
            </a:r>
            <a:r>
              <a:rPr lang="en-US" dirty="0" smtClean="0"/>
              <a:t>is so much fun! However, it’s important to remember these tips:</a:t>
            </a:r>
          </a:p>
          <a:p>
            <a:r>
              <a:rPr lang="en-US" dirty="0" smtClean="0"/>
              <a:t>Follow all instructions carefully!</a:t>
            </a:r>
            <a:endParaRPr lang="en-US" dirty="0"/>
          </a:p>
          <a:p>
            <a:r>
              <a:rPr lang="en-US" dirty="0" smtClean="0"/>
              <a:t>Use safety goggles when necessary.</a:t>
            </a:r>
          </a:p>
          <a:p>
            <a:r>
              <a:rPr lang="en-US" dirty="0" smtClean="0"/>
              <a:t>Wear closed-toe shoes when performing experiments.</a:t>
            </a:r>
          </a:p>
          <a:p>
            <a:r>
              <a:rPr lang="en-US" dirty="0" smtClean="0"/>
              <a:t>Never taste an unknown substance!!</a:t>
            </a:r>
          </a:p>
        </p:txBody>
      </p:sp>
      <p:pic>
        <p:nvPicPr>
          <p:cNvPr id="21506" name="Picture 2" descr="http://farm4.staticflickr.com/3107/3214511743_0a92c3a1ba.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1733550"/>
            <a:ext cx="4229100" cy="39433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499742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on Investigating!</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dirty="0" smtClean="0"/>
              <a:t>Well, that brings us to the end of our trip down memory lane! I hope you have learned a lot about science this year! But most of all, I hope that you will keep on investigating so that you can become a super scientist! </a:t>
            </a:r>
          </a:p>
          <a:p>
            <a:pPr marL="0" indent="0">
              <a:buNone/>
            </a:pPr>
            <a:r>
              <a:rPr lang="en-US" dirty="0"/>
              <a:t>	</a:t>
            </a:r>
            <a:r>
              <a:rPr lang="en-US" dirty="0" smtClean="0"/>
              <a:t>Your friend,</a:t>
            </a:r>
          </a:p>
          <a:p>
            <a:pPr marL="0" indent="0">
              <a:buNone/>
            </a:pPr>
            <a:r>
              <a:rPr lang="en-US" dirty="0"/>
              <a:t>	</a:t>
            </a:r>
            <a:r>
              <a:rPr lang="en-US" dirty="0" smtClean="0"/>
              <a:t>	</a:t>
            </a:r>
            <a:endParaRPr lang="en-US" dirty="0"/>
          </a:p>
        </p:txBody>
      </p:sp>
      <p:sp>
        <p:nvSpPr>
          <p:cNvPr id="4" name="Content Placeholder 3"/>
          <p:cNvSpPr>
            <a:spLocks noGrp="1"/>
          </p:cNvSpPr>
          <p:nvPr>
            <p:ph sz="half" idx="2"/>
          </p:nvPr>
        </p:nvSpPr>
        <p:spPr/>
        <p:txBody>
          <a:bodyPr>
            <a:normAutofit lnSpcReduction="10000"/>
          </a:bodyPr>
          <a:lstStyle/>
          <a:p>
            <a:endParaRPr lang="en-US"/>
          </a:p>
        </p:txBody>
      </p:sp>
      <p:pic>
        <p:nvPicPr>
          <p:cNvPr id="5" name="Picture 1" descr="http://people.phillipmartin.info/people_einstein.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53000" y="2313238"/>
            <a:ext cx="3657600" cy="2506133"/>
          </a:xfrm>
          <a:prstGeom prst="rect">
            <a:avLst/>
          </a:prstGeom>
          <a:noFill/>
          <a:extLst>
            <a:ext uri="{909E8E84-426E-40DD-AFC4-6F175D3DCCD1}">
              <a14:hiddenFill xmlns="" xmlns:a14="http://schemas.microsoft.com/office/drawing/2010/main">
                <a:solidFill>
                  <a:srgbClr val="FFFFFF"/>
                </a:solidFill>
              </a14:hiddenFill>
            </a:ext>
          </a:extLst>
        </p:spPr>
      </p:pic>
      <p:pic>
        <p:nvPicPr>
          <p:cNvPr id="2253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09600" y="5562600"/>
            <a:ext cx="3588772" cy="5348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72933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Clouds</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Clouds form when water vapor rises, cools, and condenses into water droplets.</a:t>
            </a:r>
          </a:p>
          <a:p>
            <a:r>
              <a:rPr lang="en-US" dirty="0" smtClean="0"/>
              <a:t>The droplets join together to form clouds.</a:t>
            </a:r>
          </a:p>
          <a:p>
            <a:r>
              <a:rPr lang="en-US" u="sng" dirty="0" smtClean="0"/>
              <a:t>Cirrus</a:t>
            </a:r>
            <a:r>
              <a:rPr lang="en-US" dirty="0" smtClean="0"/>
              <a:t> clouds are high, wispy clouds and are usually made of ice crystals.</a:t>
            </a:r>
          </a:p>
          <a:p>
            <a:r>
              <a:rPr lang="en-US" u="sng" dirty="0" smtClean="0"/>
              <a:t>Cumulus</a:t>
            </a:r>
            <a:r>
              <a:rPr lang="en-US" dirty="0" smtClean="0"/>
              <a:t> clouds are puffy, flat-bottomed, fair-weather clouds.</a:t>
            </a:r>
          </a:p>
          <a:p>
            <a:r>
              <a:rPr lang="en-US" u="sng" dirty="0" smtClean="0"/>
              <a:t>Stratus</a:t>
            </a:r>
            <a:r>
              <a:rPr lang="en-US" dirty="0" smtClean="0"/>
              <a:t> clouds are low and gray and blanket the sky.</a:t>
            </a:r>
          </a:p>
          <a:p>
            <a:r>
              <a:rPr lang="en-US" u="sng" dirty="0" smtClean="0"/>
              <a:t>Cumulonimbus</a:t>
            </a:r>
            <a:r>
              <a:rPr lang="en-US" dirty="0" smtClean="0"/>
              <a:t> clouds are very tall and dark. They bring thunderstorms.</a:t>
            </a:r>
          </a:p>
          <a:p>
            <a:endParaRPr lang="en-US" dirty="0"/>
          </a:p>
        </p:txBody>
      </p:sp>
      <p:pic>
        <p:nvPicPr>
          <p:cNvPr id="58370" name="Picture 2" descr="http://eo.ucar.edu/webweather/images/cloudchart.gif"/>
          <p:cNvPicPr>
            <a:picLocks noChangeAspect="1" noChangeArrowheads="1"/>
          </p:cNvPicPr>
          <p:nvPr/>
        </p:nvPicPr>
        <p:blipFill>
          <a:blip r:embed="rId3"/>
          <a:srcRect/>
          <a:stretch>
            <a:fillRect/>
          </a:stretch>
        </p:blipFill>
        <p:spPr bwMode="auto">
          <a:xfrm>
            <a:off x="228600" y="2057400"/>
            <a:ext cx="4419600" cy="3086706"/>
          </a:xfrm>
          <a:prstGeom prst="rect">
            <a:avLst/>
          </a:prstGeom>
          <a:noFill/>
        </p:spPr>
      </p:pic>
    </p:spTree>
    <p:extLst>
      <p:ext uri="{BB962C8B-B14F-4D97-AF65-F5344CB8AC3E}">
        <p14:creationId xmlns="" xmlns:p14="http://schemas.microsoft.com/office/powerpoint/2010/main" val="2049480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Precipitation</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There are four types of precipitation: rain, snow, sleet, and hail.</a:t>
            </a:r>
          </a:p>
          <a:p>
            <a:r>
              <a:rPr lang="en-US" dirty="0" smtClean="0"/>
              <a:t>Rain is the only form of liquid precipitation.</a:t>
            </a:r>
          </a:p>
          <a:p>
            <a:r>
              <a:rPr lang="en-US" dirty="0"/>
              <a:t>Snow occurs when water vapor turns directly into ice crystals. </a:t>
            </a:r>
          </a:p>
          <a:p>
            <a:r>
              <a:rPr lang="en-US" dirty="0" smtClean="0"/>
              <a:t>Sleet occurs when raindrops fall through layers of cold air and freeze.</a:t>
            </a:r>
          </a:p>
          <a:p>
            <a:r>
              <a:rPr lang="en-US" dirty="0" smtClean="0"/>
              <a:t>Hail is a layered ball of ice.</a:t>
            </a:r>
          </a:p>
        </p:txBody>
      </p:sp>
      <p:pic>
        <p:nvPicPr>
          <p:cNvPr id="57349" name="Picture 5" descr="C:\Documents and Settings\e198902292\Local Settings\Temporary Internet Files\Content.IE5\PKT8CYJ4\MC900331453[1].wmf"/>
          <p:cNvPicPr>
            <a:picLocks noChangeAspect="1" noChangeArrowheads="1"/>
          </p:cNvPicPr>
          <p:nvPr/>
        </p:nvPicPr>
        <p:blipFill>
          <a:blip r:embed="rId3"/>
          <a:srcRect/>
          <a:stretch>
            <a:fillRect/>
          </a:stretch>
        </p:blipFill>
        <p:spPr bwMode="auto">
          <a:xfrm>
            <a:off x="7010400" y="1447800"/>
            <a:ext cx="970230" cy="1792586"/>
          </a:xfrm>
          <a:prstGeom prst="rect">
            <a:avLst/>
          </a:prstGeom>
          <a:noFill/>
        </p:spPr>
      </p:pic>
      <p:pic>
        <p:nvPicPr>
          <p:cNvPr id="57355" name="Picture 11" descr="C:\Documents and Settings\e198902292\Local Settings\Temporary Internet Files\Content.IE5\5CS6EOMQ\MC900053355[1].wmf"/>
          <p:cNvPicPr>
            <a:picLocks noChangeAspect="1" noChangeArrowheads="1"/>
          </p:cNvPicPr>
          <p:nvPr/>
        </p:nvPicPr>
        <p:blipFill>
          <a:blip r:embed="rId4"/>
          <a:srcRect/>
          <a:stretch>
            <a:fillRect/>
          </a:stretch>
        </p:blipFill>
        <p:spPr bwMode="auto">
          <a:xfrm>
            <a:off x="4953000" y="3733800"/>
            <a:ext cx="1247242" cy="1741018"/>
          </a:xfrm>
          <a:prstGeom prst="rect">
            <a:avLst/>
          </a:prstGeom>
          <a:noFill/>
        </p:spPr>
      </p:pic>
      <p:pic>
        <p:nvPicPr>
          <p:cNvPr id="57356" name="Picture 12" descr="C:\Documents and Settings\e198902292\Local Settings\Temporary Internet Files\Content.IE5\0BUNHS54\MC900022708[1].wmf"/>
          <p:cNvPicPr>
            <a:picLocks noChangeAspect="1" noChangeArrowheads="1"/>
          </p:cNvPicPr>
          <p:nvPr/>
        </p:nvPicPr>
        <p:blipFill>
          <a:blip r:embed="rId5"/>
          <a:srcRect/>
          <a:stretch>
            <a:fillRect/>
          </a:stretch>
        </p:blipFill>
        <p:spPr bwMode="auto">
          <a:xfrm>
            <a:off x="4724400" y="1447800"/>
            <a:ext cx="1843430" cy="1922983"/>
          </a:xfrm>
          <a:prstGeom prst="rect">
            <a:avLst/>
          </a:prstGeom>
          <a:noFill/>
        </p:spPr>
      </p:pic>
      <p:pic>
        <p:nvPicPr>
          <p:cNvPr id="57358" name="Picture 14" descr="http://images.clipartof.com/small/442435-Royalty-Free-RF-Clip-Art-Illustration-Of-A-Cartoon-Little-Boy-Running-From-Hail.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58000" y="3810000"/>
            <a:ext cx="1771650" cy="1547241"/>
          </a:xfrm>
          <a:prstGeom prst="rect">
            <a:avLst/>
          </a:prstGeom>
          <a:noFill/>
        </p:spPr>
      </p:pic>
    </p:spTree>
    <p:extLst>
      <p:ext uri="{BB962C8B-B14F-4D97-AF65-F5344CB8AC3E}">
        <p14:creationId xmlns="" xmlns:p14="http://schemas.microsoft.com/office/powerpoint/2010/main" val="2508812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Instruments</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Thermometer – measures temperature</a:t>
            </a:r>
          </a:p>
          <a:p>
            <a:r>
              <a:rPr lang="en-US" dirty="0" smtClean="0"/>
              <a:t>Wind vane – measures wind direction</a:t>
            </a:r>
          </a:p>
          <a:p>
            <a:r>
              <a:rPr lang="en-US" dirty="0" smtClean="0"/>
              <a:t>Anemometer – measures wind speed</a:t>
            </a:r>
          </a:p>
          <a:p>
            <a:r>
              <a:rPr lang="en-US" dirty="0" smtClean="0"/>
              <a:t>Rain gauge – measures how much rain has fallen</a:t>
            </a:r>
          </a:p>
          <a:p>
            <a:r>
              <a:rPr lang="en-US" dirty="0" smtClean="0"/>
              <a:t>Barometer – measures air pressure</a:t>
            </a:r>
          </a:p>
        </p:txBody>
      </p:sp>
      <p:pic>
        <p:nvPicPr>
          <p:cNvPr id="40962" name="Picture 2" descr="C:\Users\Debbie\AppData\Local\Microsoft\Windows\Temporary Internet Files\Content.IE5\YL152P0X\MC900149861[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18081" y="4665735"/>
            <a:ext cx="1385956" cy="1428973"/>
          </a:xfrm>
          <a:prstGeom prst="rect">
            <a:avLst/>
          </a:prstGeom>
          <a:noFill/>
          <a:extLst>
            <a:ext uri="{909E8E84-426E-40DD-AFC4-6F175D3DCCD1}">
              <a14:hiddenFill xmlns="" xmlns:a14="http://schemas.microsoft.com/office/drawing/2010/main">
                <a:solidFill>
                  <a:srgbClr val="FFFFFF"/>
                </a:solidFill>
              </a14:hiddenFill>
            </a:ext>
          </a:extLst>
        </p:spPr>
      </p:pic>
      <p:pic>
        <p:nvPicPr>
          <p:cNvPr id="40964" name="Picture 4" descr="C:\Users\Debbie\AppData\Local\Microsoft\Windows\Temporary Internet Files\Content.IE5\BG11HXRY\MC900149862[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7834" y="1093449"/>
            <a:ext cx="836365" cy="1719566"/>
          </a:xfrm>
          <a:prstGeom prst="rect">
            <a:avLst/>
          </a:prstGeom>
          <a:noFill/>
          <a:extLst>
            <a:ext uri="{909E8E84-426E-40DD-AFC4-6F175D3DCCD1}">
              <a14:hiddenFill xmlns="" xmlns:a14="http://schemas.microsoft.com/office/drawing/2010/main">
                <a:solidFill>
                  <a:srgbClr val="FFFFFF"/>
                </a:solidFill>
              </a14:hiddenFill>
            </a:ext>
          </a:extLst>
        </p:spPr>
      </p:pic>
      <p:pic>
        <p:nvPicPr>
          <p:cNvPr id="40965" name="Picture 5" descr="C:\Users\Debbie\AppData\Local\Microsoft\Windows\Temporary Internet Files\Content.IE5\YL152P0X\MC900297211[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67539" y="1093449"/>
            <a:ext cx="1170432" cy="1816913"/>
          </a:xfrm>
          <a:prstGeom prst="rect">
            <a:avLst/>
          </a:prstGeom>
          <a:noFill/>
          <a:extLst>
            <a:ext uri="{909E8E84-426E-40DD-AFC4-6F175D3DCCD1}">
              <a14:hiddenFill xmlns="" xmlns:a14="http://schemas.microsoft.com/office/drawing/2010/main">
                <a:solidFill>
                  <a:srgbClr val="FFFFFF"/>
                </a:solidFill>
              </a14:hiddenFill>
            </a:ext>
          </a:extLst>
        </p:spPr>
      </p:pic>
      <p:pic>
        <p:nvPicPr>
          <p:cNvPr id="23554" name="Picture 2" descr="http://etc.usf.edu/clipart/46600/46693/46693_anemometer_lg.gif"/>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907286" y="2971800"/>
            <a:ext cx="1288278" cy="1488399"/>
          </a:xfrm>
          <a:prstGeom prst="rect">
            <a:avLst/>
          </a:prstGeom>
          <a:noFill/>
          <a:extLst>
            <a:ext uri="{909E8E84-426E-40DD-AFC4-6F175D3DCCD1}">
              <a14:hiddenFill xmlns="" xmlns:a14="http://schemas.microsoft.com/office/drawing/2010/main">
                <a:solidFill>
                  <a:srgbClr val="FFFFFF"/>
                </a:solidFill>
              </a14:hiddenFill>
            </a:ext>
          </a:extLst>
        </p:spPr>
      </p:pic>
      <p:pic>
        <p:nvPicPr>
          <p:cNvPr id="23556" name="Picture 4" descr="http://www.freepatentsonline.com/D0525549-0-large.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960266" y="4460199"/>
            <a:ext cx="947020" cy="159241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441425" y="2910362"/>
            <a:ext cx="1269181" cy="338554"/>
          </a:xfrm>
          <a:prstGeom prst="rect">
            <a:avLst/>
          </a:prstGeom>
          <a:noFill/>
        </p:spPr>
        <p:txBody>
          <a:bodyPr wrap="square" rtlCol="0">
            <a:spAutoFit/>
          </a:bodyPr>
          <a:lstStyle/>
          <a:p>
            <a:r>
              <a:rPr lang="en-US" sz="1600" b="1" dirty="0" smtClean="0">
                <a:latin typeface="CK Journaling" pitchFamily="2" charset="0"/>
              </a:rPr>
              <a:t>thermometer</a:t>
            </a:r>
            <a:endParaRPr lang="en-US" sz="1600" b="1" dirty="0">
              <a:latin typeface="CK Journaling" pitchFamily="2" charset="0"/>
            </a:endParaRPr>
          </a:p>
        </p:txBody>
      </p:sp>
      <p:sp>
        <p:nvSpPr>
          <p:cNvPr id="10" name="TextBox 9"/>
          <p:cNvSpPr txBox="1"/>
          <p:nvPr/>
        </p:nvSpPr>
        <p:spPr>
          <a:xfrm>
            <a:off x="3191623" y="6167912"/>
            <a:ext cx="1269181" cy="338554"/>
          </a:xfrm>
          <a:prstGeom prst="rect">
            <a:avLst/>
          </a:prstGeom>
          <a:noFill/>
        </p:spPr>
        <p:txBody>
          <a:bodyPr wrap="square" rtlCol="0">
            <a:spAutoFit/>
          </a:bodyPr>
          <a:lstStyle/>
          <a:p>
            <a:pPr algn="ctr"/>
            <a:r>
              <a:rPr lang="en-US" sz="1600" b="1" dirty="0" smtClean="0">
                <a:latin typeface="CK Journaling" pitchFamily="2" charset="0"/>
              </a:rPr>
              <a:t>barometer</a:t>
            </a:r>
            <a:endParaRPr lang="en-US" sz="1600" b="1" dirty="0">
              <a:latin typeface="CK Journaling" pitchFamily="2" charset="0"/>
            </a:endParaRPr>
          </a:p>
        </p:txBody>
      </p:sp>
      <p:sp>
        <p:nvSpPr>
          <p:cNvPr id="12" name="TextBox 11"/>
          <p:cNvSpPr txBox="1"/>
          <p:nvPr/>
        </p:nvSpPr>
        <p:spPr>
          <a:xfrm>
            <a:off x="1907286" y="4496458"/>
            <a:ext cx="1269181" cy="338554"/>
          </a:xfrm>
          <a:prstGeom prst="rect">
            <a:avLst/>
          </a:prstGeom>
          <a:noFill/>
        </p:spPr>
        <p:txBody>
          <a:bodyPr wrap="square" rtlCol="0">
            <a:spAutoFit/>
          </a:bodyPr>
          <a:lstStyle/>
          <a:p>
            <a:pPr algn="ctr"/>
            <a:r>
              <a:rPr lang="en-US" sz="1600" b="1" dirty="0" smtClean="0">
                <a:latin typeface="CK Journaling" pitchFamily="2" charset="0"/>
              </a:rPr>
              <a:t>anemometer</a:t>
            </a:r>
            <a:endParaRPr lang="en-US" sz="1600" b="1" dirty="0">
              <a:latin typeface="CK Journaling" pitchFamily="2" charset="0"/>
            </a:endParaRPr>
          </a:p>
        </p:txBody>
      </p:sp>
      <p:sp>
        <p:nvSpPr>
          <p:cNvPr id="13" name="TextBox 12"/>
          <p:cNvSpPr txBox="1"/>
          <p:nvPr/>
        </p:nvSpPr>
        <p:spPr>
          <a:xfrm>
            <a:off x="2918164" y="2986562"/>
            <a:ext cx="1269181" cy="338554"/>
          </a:xfrm>
          <a:prstGeom prst="rect">
            <a:avLst/>
          </a:prstGeom>
          <a:noFill/>
        </p:spPr>
        <p:txBody>
          <a:bodyPr wrap="square" rtlCol="0">
            <a:spAutoFit/>
          </a:bodyPr>
          <a:lstStyle/>
          <a:p>
            <a:pPr algn="ctr"/>
            <a:r>
              <a:rPr lang="en-US" sz="1600" b="1" dirty="0" smtClean="0">
                <a:latin typeface="CK Journaling" pitchFamily="2" charset="0"/>
              </a:rPr>
              <a:t>wind vane</a:t>
            </a:r>
            <a:endParaRPr lang="en-US" sz="1600" b="1" dirty="0">
              <a:latin typeface="CK Journaling" pitchFamily="2" charset="0"/>
            </a:endParaRPr>
          </a:p>
        </p:txBody>
      </p:sp>
      <p:sp>
        <p:nvSpPr>
          <p:cNvPr id="14" name="TextBox 13"/>
          <p:cNvSpPr txBox="1"/>
          <p:nvPr/>
        </p:nvSpPr>
        <p:spPr>
          <a:xfrm>
            <a:off x="799185" y="6172200"/>
            <a:ext cx="1269181" cy="338554"/>
          </a:xfrm>
          <a:prstGeom prst="rect">
            <a:avLst/>
          </a:prstGeom>
          <a:noFill/>
        </p:spPr>
        <p:txBody>
          <a:bodyPr wrap="square" rtlCol="0">
            <a:spAutoFit/>
          </a:bodyPr>
          <a:lstStyle/>
          <a:p>
            <a:pPr algn="ctr"/>
            <a:r>
              <a:rPr lang="en-US" sz="1600" b="1" dirty="0" smtClean="0">
                <a:latin typeface="CK Journaling" pitchFamily="2" charset="0"/>
              </a:rPr>
              <a:t>rain gauge</a:t>
            </a:r>
            <a:endParaRPr lang="en-US" sz="1600" b="1" dirty="0">
              <a:latin typeface="CK Journaling" pitchFamily="2" charset="0"/>
            </a:endParaRPr>
          </a:p>
        </p:txBody>
      </p:sp>
    </p:spTree>
    <p:extLst>
      <p:ext uri="{BB962C8B-B14F-4D97-AF65-F5344CB8AC3E}">
        <p14:creationId xmlns="" xmlns:p14="http://schemas.microsoft.com/office/powerpoint/2010/main" val="1315509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Custom 75">
      <a:dk1>
        <a:srgbClr val="FFFFFF"/>
      </a:dk1>
      <a:lt1>
        <a:srgbClr val="151515"/>
      </a:lt1>
      <a:dk2>
        <a:srgbClr val="FFFFFF"/>
      </a:dk2>
      <a:lt2>
        <a:srgbClr val="F2F2F2"/>
      </a:lt2>
      <a:accent1>
        <a:srgbClr val="D9D9D9"/>
      </a:accent1>
      <a:accent2>
        <a:srgbClr val="151515"/>
      </a:accent2>
      <a:accent3>
        <a:srgbClr val="797979"/>
      </a:accent3>
      <a:accent4>
        <a:srgbClr val="7F7F7F"/>
      </a:accent4>
      <a:accent5>
        <a:srgbClr val="231F20"/>
      </a:accent5>
      <a:accent6>
        <a:srgbClr val="000000"/>
      </a:accent6>
      <a:hlink>
        <a:srgbClr val="BF0000"/>
      </a:hlink>
      <a:folHlink>
        <a:srgbClr val="5D535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1592</TotalTime>
  <Words>2972</Words>
  <Application>Microsoft Office PowerPoint</Application>
  <PresentationFormat>On-screen Show (4:3)</PresentationFormat>
  <Paragraphs>294</Paragraphs>
  <Slides>62</Slides>
  <Notes>1</Notes>
  <HiddenSlides>0</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Office Theme</vt:lpstr>
      <vt:lpstr>Default Design</vt:lpstr>
      <vt:lpstr>Fourth Grade Super Scientists!</vt:lpstr>
      <vt:lpstr>Welcome, fellow scientists! </vt:lpstr>
      <vt:lpstr>Weather and the Water Cycle</vt:lpstr>
      <vt:lpstr>Forms of Water</vt:lpstr>
      <vt:lpstr>Boiling and Freezing Points</vt:lpstr>
      <vt:lpstr>The Water Cycle</vt:lpstr>
      <vt:lpstr>Types of Clouds</vt:lpstr>
      <vt:lpstr>Forms of Precipitation</vt:lpstr>
      <vt:lpstr>Weather Instruments</vt:lpstr>
      <vt:lpstr>“WHAT” is the Weather?</vt:lpstr>
      <vt:lpstr>Cold and Warm Fronts</vt:lpstr>
      <vt:lpstr>Predicting the Weather</vt:lpstr>
      <vt:lpstr>Weather vs. Climate</vt:lpstr>
      <vt:lpstr>The Solar System and Beyond!</vt:lpstr>
      <vt:lpstr>What Makes Day and Night?</vt:lpstr>
      <vt:lpstr>Rotation and Revolution</vt:lpstr>
      <vt:lpstr>The Phases of the Moon</vt:lpstr>
      <vt:lpstr>Soaring Through Our Solar System</vt:lpstr>
      <vt:lpstr>The Family of the Sun</vt:lpstr>
      <vt:lpstr>Thanks, Mom! (A way to remember the order of the planets!)</vt:lpstr>
      <vt:lpstr>A couple more things about the planets!</vt:lpstr>
      <vt:lpstr>Twinkle, Twinkle, Little Star?</vt:lpstr>
      <vt:lpstr>Cool Constellations!</vt:lpstr>
      <vt:lpstr>Stars vs. Planets</vt:lpstr>
      <vt:lpstr>Space Technology</vt:lpstr>
      <vt:lpstr>The Reason for Seasons!</vt:lpstr>
      <vt:lpstr>You Light Up My Life!</vt:lpstr>
      <vt:lpstr>How Does Light Travel?</vt:lpstr>
      <vt:lpstr>Reflection – Mirror, Mirror, On the Wall</vt:lpstr>
      <vt:lpstr>Refraction – Break it Up!</vt:lpstr>
      <vt:lpstr>So who is this ROY G. BIV?</vt:lpstr>
      <vt:lpstr>Absorption</vt:lpstr>
      <vt:lpstr>Transparent, Translucent, and Opaque</vt:lpstr>
      <vt:lpstr>Lenses</vt:lpstr>
      <vt:lpstr>Sound – Good Vibrations!</vt:lpstr>
      <vt:lpstr>Frequency and Pitch</vt:lpstr>
      <vt:lpstr>Amplitude, Intensity, and Volume</vt:lpstr>
      <vt:lpstr>How Does Sound Travel?</vt:lpstr>
      <vt:lpstr>Force and Motion</vt:lpstr>
      <vt:lpstr>What is a force?</vt:lpstr>
      <vt:lpstr>What is work?</vt:lpstr>
      <vt:lpstr>Gravity &amp; Friction</vt:lpstr>
      <vt:lpstr>Simple Machines</vt:lpstr>
      <vt:lpstr>Wheels &amp; Axles, Gears, and Pulleys</vt:lpstr>
      <vt:lpstr>Inclined Planes and Screws</vt:lpstr>
      <vt:lpstr>Wedges and Levers</vt:lpstr>
      <vt:lpstr>The World of Living Things!</vt:lpstr>
      <vt:lpstr>Ecosystems &amp; Biomes</vt:lpstr>
      <vt:lpstr>Producers, Consumers, &amp; Decomposers</vt:lpstr>
      <vt:lpstr>Herbivores, Carnivores, &amp; Omnivores</vt:lpstr>
      <vt:lpstr>Food Chains and Food Webs</vt:lpstr>
      <vt:lpstr>Here Comes the Sun!</vt:lpstr>
      <vt:lpstr>It’s All Connected!</vt:lpstr>
      <vt:lpstr>Scarcity and Overpopulation</vt:lpstr>
      <vt:lpstr>Amazing Animal Adaptations!</vt:lpstr>
      <vt:lpstr>What is an adaptation?</vt:lpstr>
      <vt:lpstr>Camouflage and Mimicry</vt:lpstr>
      <vt:lpstr>Hibernation &amp; Migration</vt:lpstr>
      <vt:lpstr>Protection &amp; Fright</vt:lpstr>
      <vt:lpstr>Causes of Extinction</vt:lpstr>
      <vt:lpstr>Science Safety Tips!</vt:lpstr>
      <vt:lpstr>Keep on Investigating!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Grade Super Scientists!</dc:title>
  <dc:creator>Windows User</dc:creator>
  <cp:lastModifiedBy>e198902292</cp:lastModifiedBy>
  <cp:revision>155</cp:revision>
  <dcterms:created xsi:type="dcterms:W3CDTF">2012-04-09T23:11:01Z</dcterms:created>
  <dcterms:modified xsi:type="dcterms:W3CDTF">2012-04-13T21:35:23Z</dcterms:modified>
</cp:coreProperties>
</file>